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733" r:id="rId3"/>
  </p:sldMasterIdLst>
  <p:sldIdLst>
    <p:sldId id="264" r:id="rId4"/>
    <p:sldId id="257" r:id="rId5"/>
    <p:sldId id="258" r:id="rId6"/>
    <p:sldId id="259" r:id="rId7"/>
    <p:sldId id="267" r:id="rId8"/>
    <p:sldId id="269" r:id="rId9"/>
    <p:sldId id="270" r:id="rId10"/>
    <p:sldId id="272" r:id="rId11"/>
    <p:sldId id="273" r:id="rId12"/>
    <p:sldId id="274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CDD8"/>
    <a:srgbClr val="080808"/>
    <a:srgbClr val="E8E8E8"/>
    <a:srgbClr val="B4D6E3"/>
    <a:srgbClr val="98C1D9"/>
    <a:srgbClr val="E3F0F5"/>
    <a:srgbClr val="7F9DB1"/>
    <a:srgbClr val="3D5A80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14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277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492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084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DF3992-CAAE-D2AE-6364-C2A31DECC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3288849-3550-E43B-7984-968A809E4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DA56252-7AA5-7E66-2FA6-B4FE2C8A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41935-A59B-4146-9A76-7455488ABF0B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85E315E-BDB3-90E2-7AB0-F361E61D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C2DC136-AE32-63C5-9BE3-5B2166760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3647-542F-4946-B679-A92F53CD9A9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865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F2D1AB1-5DC7-914B-5B95-BD9D3BA2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41935-A59B-4146-9A76-7455488ABF0B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141EF46-15EF-52E8-2D0D-1D92C6D1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52A6B52-84AA-D1FF-EF28-4E0861D9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3647-542F-4946-B679-A92F53CD9A9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172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56702-BE62-4BEB-8308-49A7DBAFF40E}" type="datetime1">
              <a:rPr lang="cs-CZ" smtClean="0"/>
              <a:t>16.06.2025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8B994-85CC-4160-B187-E0758984B5DD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283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99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884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20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265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188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846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3095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A7D54C-0097-4395-B6E7-74583734B004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C8B6C-FE1C-486B-94CF-73B54CF4500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12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CAFC294-5FAF-75E2-2A82-447073C1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2AC5E6D-3C9B-A2DA-956E-916171EB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AB9FE08-EB03-1DBF-A136-49F06909E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41935-A59B-4146-9A76-7455488ABF0B}" type="datetimeFigureOut">
              <a:rPr lang="cs-CZ" smtClean="0"/>
              <a:t>16.06.2025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305205-8825-B25F-E4DA-9A87571FC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18D3317-23A4-18B8-36ED-BA2DC1C97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43647-542F-4946-B679-A92F53CD9A9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24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08235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fld id="{033BB58D-5DA3-4D12-86AC-49E15EDBB8FD}" type="datetime1">
              <a:rPr lang="cs-CZ" smtClean="0"/>
              <a:pPr/>
              <a:t>16.06.2025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8234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58635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F118B994-85CC-4160-B187-E0758984B5DD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000" b="0" i="0" kern="1200">
          <a:solidFill>
            <a:schemeClr val="tx2"/>
          </a:soli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7188" indent="-3571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lang="cs-CZ" sz="1600" kern="1200" smtClean="0">
          <a:solidFill>
            <a:schemeClr val="tx2"/>
          </a:solidFill>
          <a:latin typeface="+mn-lt"/>
          <a:ea typeface="+mn-ea"/>
          <a:cs typeface="Jaldi" panose="020F0504030202060203" pitchFamily="34" charset="-18"/>
        </a:defRPr>
      </a:lvl1pPr>
      <a:lvl2pPr marL="630238" indent="-265113" algn="l" defTabSz="914400" rtl="0" eaLnBrk="1" latinLnBrk="0" hangingPunct="1">
        <a:spcBef>
          <a:spcPct val="20000"/>
        </a:spcBef>
        <a:spcAft>
          <a:spcPts val="300"/>
        </a:spcAft>
        <a:buClrTx/>
        <a:buSzPct val="100000"/>
        <a:buFont typeface="Jaldi" panose="020F0504030202060203" pitchFamily="34" charset="-18"/>
        <a:buChar char="−"/>
        <a:defRPr sz="1600" kern="1200">
          <a:solidFill>
            <a:schemeClr val="tx2"/>
          </a:solidFill>
          <a:latin typeface="+mn-lt"/>
          <a:ea typeface="+mn-ea"/>
          <a:cs typeface="Jaldi" panose="020F0504030202060203" pitchFamily="34" charset="-18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tx1"/>
        </a:buClr>
        <a:buSzPct val="130000"/>
        <a:buFont typeface="Georgia" pitchFamily="18" charset="0"/>
        <a:buChar char="*"/>
        <a:defRPr sz="1600" kern="1200">
          <a:solidFill>
            <a:schemeClr val="tx2"/>
          </a:solidFill>
          <a:latin typeface="+mn-lt"/>
          <a:ea typeface="+mn-ea"/>
          <a:cs typeface="Jaldi" panose="020F0504030202060203" pitchFamily="34" charset="-18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tx1"/>
        </a:buClr>
        <a:buSzPct val="130000"/>
        <a:buFont typeface="Georgia" pitchFamily="18" charset="0"/>
        <a:buChar char="*"/>
        <a:defRPr sz="1400" kern="1200">
          <a:solidFill>
            <a:schemeClr val="tx2"/>
          </a:solidFill>
          <a:latin typeface="+mn-lt"/>
          <a:ea typeface="+mn-ea"/>
          <a:cs typeface="Jaldi" panose="020F0504030202060203" pitchFamily="34" charset="-18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Tx/>
        <a:buSzPct val="130000"/>
        <a:buFont typeface="Georgia" pitchFamily="18" charset="0"/>
        <a:buChar char="*"/>
        <a:defRPr sz="1200" kern="1200">
          <a:solidFill>
            <a:schemeClr val="tx2"/>
          </a:solidFill>
          <a:latin typeface="+mn-lt"/>
          <a:ea typeface="+mn-ea"/>
          <a:cs typeface="Jaldi" panose="020F0504030202060203" pitchFamily="34" charset="-18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lecular structure background and communication. Abstract background with  molecule DNA and neural network. Medical, science and digital technology  concept with connected lines and dots. Stock Vector by ©bestbrk 213921324">
            <a:extLst>
              <a:ext uri="{FF2B5EF4-FFF2-40B4-BE49-F238E27FC236}">
                <a16:creationId xmlns:a16="http://schemas.microsoft.com/office/drawing/2014/main" id="{D897846F-9CD1-6EE0-B053-3646EE28E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1445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8B60C70-9F68-77C1-9C0A-1279B9BEF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720" y="1561382"/>
            <a:ext cx="9144000" cy="2387600"/>
          </a:xfrm>
        </p:spPr>
        <p:txBody>
          <a:bodyPr>
            <a:normAutofit/>
          </a:bodyPr>
          <a:lstStyle/>
          <a:p>
            <a:r>
              <a:rPr lang="cs-CZ" sz="5000" dirty="0">
                <a:ea typeface="Verdana" panose="020B0604030504040204" pitchFamily="34" charset="0"/>
              </a:rPr>
              <a:t>Detekce hlasivek v laryngoskopických obrazech pomocí neuronových sítí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31A1ED-4087-35EC-A14E-210F8DF2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" y="4354098"/>
            <a:ext cx="11902762" cy="209300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3200" dirty="0">
                <a:ea typeface="Noto Sans Display" panose="020B0502040504020204" pitchFamily="34" charset="0"/>
                <a:cs typeface="Noto Sans Display" panose="020B0502040504020204" pitchFamily="34" charset="0"/>
              </a:rPr>
              <a:t>Jiří Ingr</a:t>
            </a:r>
          </a:p>
          <a:p>
            <a:r>
              <a:rPr lang="cs-CZ" sz="22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Display" panose="020B0502040504020204" pitchFamily="34" charset="0"/>
                <a:cs typeface="Noto Sans Display" panose="020B0502040504020204" pitchFamily="34" charset="0"/>
              </a:rPr>
              <a:t>Program: Fyzikální a výpočetní chemie (3. ročník BSP)</a:t>
            </a:r>
          </a:p>
          <a:p>
            <a:r>
              <a:rPr lang="cs-CZ" sz="22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Display" panose="020B0502040504020204" pitchFamily="34" charset="0"/>
                <a:cs typeface="Noto Sans Display" panose="020B0502040504020204" pitchFamily="34" charset="0"/>
              </a:rPr>
              <a:t>Škola: FCHI VŠCHT</a:t>
            </a:r>
          </a:p>
          <a:p>
            <a:r>
              <a:rPr lang="cs-CZ" sz="2200" dirty="0">
                <a:solidFill>
                  <a:schemeClr val="tx1">
                    <a:lumMod val="95000"/>
                    <a:lumOff val="5000"/>
                  </a:schemeClr>
                </a:solidFill>
                <a:ea typeface="Noto Sans Display" panose="020B0502040504020204" pitchFamily="34" charset="0"/>
                <a:cs typeface="Noto Sans Display" panose="020B0502040504020204" pitchFamily="34" charset="0"/>
              </a:rPr>
              <a:t>Školitel:  Ing. Jan Vrba, Ph.D. (ÚMIK)</a:t>
            </a:r>
          </a:p>
        </p:txBody>
      </p:sp>
      <p:pic>
        <p:nvPicPr>
          <p:cNvPr id="6" name="Obrázek 5" descr="Obsah obrázku Grafika, snímek obrazovky, grafický design, design&#10;&#10;Obsah generovaný pomocí AI může být nesprávný.">
            <a:extLst>
              <a:ext uri="{FF2B5EF4-FFF2-40B4-BE49-F238E27FC236}">
                <a16:creationId xmlns:a16="http://schemas.microsoft.com/office/drawing/2014/main" id="{4A49FBDC-793D-4C8E-8C5C-B7A27385E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3" y="246983"/>
            <a:ext cx="2500165" cy="6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1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C78CBED8-AE39-E83F-2476-98C79CFF338A}"/>
              </a:ext>
            </a:extLst>
          </p:cNvPr>
          <p:cNvSpPr txBox="1"/>
          <p:nvPr/>
        </p:nvSpPr>
        <p:spPr>
          <a:xfrm>
            <a:off x="894386" y="33875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Výsledky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995A3C5-9482-57A6-7F1B-20ACC923F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"/>
          <a:stretch/>
        </p:blipFill>
        <p:spPr bwMode="auto">
          <a:xfrm>
            <a:off x="615650" y="2993722"/>
            <a:ext cx="11102939" cy="3525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2124F530-4335-3748-7B5B-87EB5EB33214}"/>
                  </a:ext>
                </a:extLst>
              </p:cNvPr>
              <p:cNvSpPr txBox="1"/>
              <p:nvPr/>
            </p:nvSpPr>
            <p:spPr>
              <a:xfrm>
                <a:off x="785568" y="1049838"/>
                <a:ext cx="9435392" cy="18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8288" lvl="0" indent="-268288">
                  <a:spcBef>
                    <a:spcPts val="600"/>
                  </a:spcBef>
                  <a:buClr>
                    <a:srgbClr val="2D5573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cs-CZ" sz="2400" dirty="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20 </a:t>
                </a:r>
                <a:r>
                  <a:rPr lang="cs-CZ" sz="240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pacientů </a:t>
                </a:r>
                <a:r>
                  <a:rPr lang="cs-CZ" sz="2400">
                    <a:solidFill>
                      <a:srgbClr val="3B3B3B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→ </a:t>
                </a:r>
                <a:r>
                  <a:rPr lang="cs-CZ" sz="240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12 </a:t>
                </a:r>
                <a:r>
                  <a:rPr lang="cs-CZ" sz="2400" dirty="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991 anotací</a:t>
                </a:r>
              </a:p>
              <a:p>
                <a:pPr marL="268288" lvl="0" indent="-268288">
                  <a:spcBef>
                    <a:spcPts val="600"/>
                  </a:spcBef>
                  <a:buClr>
                    <a:srgbClr val="2D5573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cs-CZ" sz="2400" dirty="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model </a:t>
                </a:r>
                <a:r>
                  <a:rPr lang="cs-CZ" sz="2400" b="1" dirty="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YOLO11m</a:t>
                </a:r>
                <a:r>
                  <a:rPr lang="cs-CZ" sz="2400" dirty="0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 s optimalizovanými </a:t>
                </a:r>
                <a:r>
                  <a:rPr lang="cs-CZ" sz="2400" dirty="0" err="1">
                    <a:solidFill>
                      <a:srgbClr val="3B3B3B"/>
                    </a:solidFill>
                    <a:latin typeface="Aptos" panose="020B0004020202020204" pitchFamily="34" charset="0"/>
                    <a:ea typeface="Noto Sans Display" panose="020B0604020202020204" charset="0"/>
                    <a:cs typeface="Calibri" panose="020F0502020204030204" pitchFamily="34" charset="0"/>
                  </a:rPr>
                  <a:t>hyperparametry</a:t>
                </a:r>
                <a:endParaRPr lang="cs-CZ" sz="2400" dirty="0">
                  <a:solidFill>
                    <a:srgbClr val="3B3B3B"/>
                  </a:solidFill>
                  <a:latin typeface="Aptos" panose="020B0004020202020204" pitchFamily="34" charset="0"/>
                  <a:ea typeface="Noto Sans Display" panose="020B0604020202020204" charset="0"/>
                  <a:cs typeface="Calibri" panose="020F0502020204030204" pitchFamily="34" charset="0"/>
                </a:endParaRPr>
              </a:p>
              <a:p>
                <a:pPr marL="268288" lvl="0" indent="-268288">
                  <a:spcBef>
                    <a:spcPts val="600"/>
                  </a:spcBef>
                  <a:buClr>
                    <a:srgbClr val="2D5573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  <m:t>𝑚𝐴𝑃</m:t>
                        </m:r>
                        <m: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  <m:t>@50</m:t>
                        </m:r>
                      </m:e>
                    </m:acc>
                    <m:r>
                      <a:rPr lang="cs-CZ" sz="2400">
                        <a:solidFill>
                          <a:srgbClr val="3B3B3B"/>
                        </a:solidFill>
                        <a:latin typeface="Aptos" panose="020B0004020202020204" pitchFamily="34" charset="0"/>
                        <a:ea typeface="Noto Sans Display" panose="020B0604020202020204" charset="0"/>
                        <a:cs typeface="Calibri" panose="020F0502020204030204" pitchFamily="34" charset="0"/>
                      </a:rPr>
                      <m:t>=0,829</m:t>
                    </m:r>
                  </m:oMath>
                </a14:m>
                <a:endParaRPr lang="cs-CZ" sz="2400" dirty="0">
                  <a:solidFill>
                    <a:srgbClr val="3B3B3B"/>
                  </a:solidFill>
                  <a:latin typeface="Aptos" panose="020B0004020202020204" pitchFamily="34" charset="0"/>
                  <a:ea typeface="Noto Sans Display" panose="020B0604020202020204" charset="0"/>
                  <a:cs typeface="Calibri" panose="020F0502020204030204" pitchFamily="34" charset="0"/>
                </a:endParaRPr>
              </a:p>
              <a:p>
                <a:pPr marL="268288" lvl="0" indent="-268288">
                  <a:spcBef>
                    <a:spcPts val="600"/>
                  </a:spcBef>
                  <a:buClr>
                    <a:srgbClr val="2D5573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  <m:t>𝑚𝐴𝑃</m:t>
                        </m:r>
                        <m:r>
                          <a:rPr lang="cs-CZ" sz="2400">
                            <a:solidFill>
                              <a:srgbClr val="3B3B3B"/>
                            </a:solidFill>
                            <a:latin typeface="Aptos" panose="020B0004020202020204" pitchFamily="34" charset="0"/>
                            <a:ea typeface="Noto Sans Display" panose="020B0604020202020204" charset="0"/>
                            <a:cs typeface="Calibri" panose="020F0502020204030204" pitchFamily="34" charset="0"/>
                          </a:rPr>
                          <m:t>@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cs-CZ" sz="2400">
                                <a:solidFill>
                                  <a:srgbClr val="3B3B3B"/>
                                </a:solidFill>
                                <a:latin typeface="Aptos" panose="020B0004020202020204" pitchFamily="34" charset="0"/>
                                <a:ea typeface="Noto Sans Display" panose="020B060402020202020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cs-CZ" sz="2400">
                                <a:solidFill>
                                  <a:srgbClr val="3B3B3B"/>
                                </a:solidFill>
                                <a:latin typeface="Aptos" panose="020B0004020202020204" pitchFamily="34" charset="0"/>
                                <a:ea typeface="Noto Sans Display" panose="020B0604020202020204" charset="0"/>
                                <a:cs typeface="Calibri" panose="020F0502020204030204" pitchFamily="34" charset="0"/>
                              </a:rPr>
                              <m:t>50:95</m:t>
                            </m:r>
                          </m:e>
                        </m:d>
                      </m:e>
                    </m:acc>
                    <m:r>
                      <a:rPr lang="cs-CZ" sz="2400">
                        <a:solidFill>
                          <a:srgbClr val="3B3B3B"/>
                        </a:solidFill>
                        <a:latin typeface="Aptos" panose="020B0004020202020204" pitchFamily="34" charset="0"/>
                        <a:ea typeface="Noto Sans Display" panose="020B0604020202020204" charset="0"/>
                        <a:cs typeface="Calibri" panose="020F0502020204030204" pitchFamily="34" charset="0"/>
                      </a:rPr>
                      <m:t>=0,609</m:t>
                    </m:r>
                  </m:oMath>
                </a14:m>
                <a:endParaRPr lang="cs-CZ" sz="2400" dirty="0">
                  <a:solidFill>
                    <a:srgbClr val="3B3B3B"/>
                  </a:solidFill>
                  <a:latin typeface="Aptos" panose="020B0004020202020204" pitchFamily="34" charset="0"/>
                  <a:ea typeface="Noto Sans Display" panose="020B060402020202020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2124F530-4335-3748-7B5B-87EB5EB33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68" y="1049838"/>
                <a:ext cx="9435392" cy="1833194"/>
              </a:xfrm>
              <a:prstGeom prst="rect">
                <a:avLst/>
              </a:prstGeom>
              <a:blipFill>
                <a:blip r:embed="rId3"/>
                <a:stretch>
                  <a:fillRect l="-1034" t="-3322" b="-664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délník 5">
            <a:extLst>
              <a:ext uri="{FF2B5EF4-FFF2-40B4-BE49-F238E27FC236}">
                <a16:creationId xmlns:a16="http://schemas.microsoft.com/office/drawing/2014/main" id="{E242E170-5FF3-C76E-20F1-9409B671777D}"/>
              </a:ext>
            </a:extLst>
          </p:cNvPr>
          <p:cNvSpPr/>
          <p:nvPr/>
        </p:nvSpPr>
        <p:spPr>
          <a:xfrm>
            <a:off x="615650" y="2993722"/>
            <a:ext cx="11102939" cy="3525520"/>
          </a:xfrm>
          <a:prstGeom prst="rect">
            <a:avLst/>
          </a:prstGeom>
          <a:solidFill>
            <a:srgbClr val="08080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216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kupina 5">
            <a:extLst>
              <a:ext uri="{FF2B5EF4-FFF2-40B4-BE49-F238E27FC236}">
                <a16:creationId xmlns:a16="http://schemas.microsoft.com/office/drawing/2014/main" id="{149CD440-6AE0-299B-84B1-FDA10472CD0C}"/>
              </a:ext>
            </a:extLst>
          </p:cNvPr>
          <p:cNvGrpSpPr>
            <a:grpSpLocks noChangeAspect="1"/>
          </p:cNvGrpSpPr>
          <p:nvPr/>
        </p:nvGrpSpPr>
        <p:grpSpPr>
          <a:xfrm>
            <a:off x="5628640" y="-1"/>
            <a:ext cx="6563360" cy="4922521"/>
            <a:chOff x="3329970" y="230794"/>
            <a:chExt cx="3009870" cy="2257403"/>
          </a:xfrm>
        </p:grpSpPr>
        <p:pic>
          <p:nvPicPr>
            <p:cNvPr id="7" name="Obrázek 6" descr="Obsah obrázku Maso, detail, osoba, kůže&#10;&#10;Obsah vygenerovaný umělou inteligencí může být nesprávný.">
              <a:extLst>
                <a:ext uri="{FF2B5EF4-FFF2-40B4-BE49-F238E27FC236}">
                  <a16:creationId xmlns:a16="http://schemas.microsoft.com/office/drawing/2014/main" id="{36AB77E1-8AED-4774-00CB-0DD404FE9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970" y="230794"/>
              <a:ext cx="3009870" cy="2257403"/>
            </a:xfrm>
            <a:prstGeom prst="rect">
              <a:avLst/>
            </a:prstGeom>
          </p:spPr>
        </p:pic>
        <p:sp>
          <p:nvSpPr>
            <p:cNvPr id="8" name="Volný tvar: obrazec 7">
              <a:extLst>
                <a:ext uri="{FF2B5EF4-FFF2-40B4-BE49-F238E27FC236}">
                  <a16:creationId xmlns:a16="http://schemas.microsoft.com/office/drawing/2014/main" id="{547771DA-F583-16EF-1826-F24F2E569098}"/>
                </a:ext>
              </a:extLst>
            </p:cNvPr>
            <p:cNvSpPr/>
            <p:nvPr/>
          </p:nvSpPr>
          <p:spPr>
            <a:xfrm>
              <a:off x="4226560" y="254000"/>
              <a:ext cx="1356360" cy="1971040"/>
            </a:xfrm>
            <a:custGeom>
              <a:avLst/>
              <a:gdLst>
                <a:gd name="connsiteX0" fmla="*/ 320040 w 1356360"/>
                <a:gd name="connsiteY0" fmla="*/ 142240 h 1971040"/>
                <a:gd name="connsiteX1" fmla="*/ 294640 w 1356360"/>
                <a:gd name="connsiteY1" fmla="*/ 579120 h 1971040"/>
                <a:gd name="connsiteX2" fmla="*/ 441960 w 1356360"/>
                <a:gd name="connsiteY2" fmla="*/ 802640 h 1971040"/>
                <a:gd name="connsiteX3" fmla="*/ 563880 w 1356360"/>
                <a:gd name="connsiteY3" fmla="*/ 914400 h 1971040"/>
                <a:gd name="connsiteX4" fmla="*/ 721360 w 1356360"/>
                <a:gd name="connsiteY4" fmla="*/ 1102360 h 1971040"/>
                <a:gd name="connsiteX5" fmla="*/ 848360 w 1356360"/>
                <a:gd name="connsiteY5" fmla="*/ 1320800 h 1971040"/>
                <a:gd name="connsiteX6" fmla="*/ 1066800 w 1356360"/>
                <a:gd name="connsiteY6" fmla="*/ 1569720 h 1971040"/>
                <a:gd name="connsiteX7" fmla="*/ 1356360 w 1356360"/>
                <a:gd name="connsiteY7" fmla="*/ 1884680 h 1971040"/>
                <a:gd name="connsiteX8" fmla="*/ 1036320 w 1356360"/>
                <a:gd name="connsiteY8" fmla="*/ 1971040 h 1971040"/>
                <a:gd name="connsiteX9" fmla="*/ 848360 w 1356360"/>
                <a:gd name="connsiteY9" fmla="*/ 1635760 h 1971040"/>
                <a:gd name="connsiteX10" fmla="*/ 391160 w 1356360"/>
                <a:gd name="connsiteY10" fmla="*/ 1087120 h 1971040"/>
                <a:gd name="connsiteX11" fmla="*/ 132080 w 1356360"/>
                <a:gd name="connsiteY11" fmla="*/ 767080 h 1971040"/>
                <a:gd name="connsiteX12" fmla="*/ 0 w 1356360"/>
                <a:gd name="connsiteY12" fmla="*/ 563880 h 1971040"/>
                <a:gd name="connsiteX13" fmla="*/ 0 w 1356360"/>
                <a:gd name="connsiteY13" fmla="*/ 401320 h 1971040"/>
                <a:gd name="connsiteX14" fmla="*/ 76200 w 1356360"/>
                <a:gd name="connsiteY14" fmla="*/ 177800 h 1971040"/>
                <a:gd name="connsiteX15" fmla="*/ 0 w 1356360"/>
                <a:gd name="connsiteY15" fmla="*/ 40640 h 1971040"/>
                <a:gd name="connsiteX16" fmla="*/ 55880 w 1356360"/>
                <a:gd name="connsiteY16" fmla="*/ 0 h 1971040"/>
                <a:gd name="connsiteX17" fmla="*/ 320040 w 1356360"/>
                <a:gd name="connsiteY17" fmla="*/ 35560 h 1971040"/>
                <a:gd name="connsiteX18" fmla="*/ 320040 w 1356360"/>
                <a:gd name="connsiteY18" fmla="*/ 142240 h 197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6360" h="1971040">
                  <a:moveTo>
                    <a:pt x="320040" y="142240"/>
                  </a:moveTo>
                  <a:lnTo>
                    <a:pt x="294640" y="579120"/>
                  </a:lnTo>
                  <a:lnTo>
                    <a:pt x="441960" y="802640"/>
                  </a:lnTo>
                  <a:lnTo>
                    <a:pt x="563880" y="914400"/>
                  </a:lnTo>
                  <a:lnTo>
                    <a:pt x="721360" y="1102360"/>
                  </a:lnTo>
                  <a:lnTo>
                    <a:pt x="848360" y="1320800"/>
                  </a:lnTo>
                  <a:lnTo>
                    <a:pt x="1066800" y="1569720"/>
                  </a:lnTo>
                  <a:lnTo>
                    <a:pt x="1356360" y="1884680"/>
                  </a:lnTo>
                  <a:lnTo>
                    <a:pt x="1036320" y="1971040"/>
                  </a:lnTo>
                  <a:lnTo>
                    <a:pt x="848360" y="1635760"/>
                  </a:lnTo>
                  <a:lnTo>
                    <a:pt x="391160" y="1087120"/>
                  </a:lnTo>
                  <a:lnTo>
                    <a:pt x="132080" y="767080"/>
                  </a:lnTo>
                  <a:lnTo>
                    <a:pt x="0" y="563880"/>
                  </a:lnTo>
                  <a:lnTo>
                    <a:pt x="0" y="401320"/>
                  </a:lnTo>
                  <a:lnTo>
                    <a:pt x="76200" y="177800"/>
                  </a:lnTo>
                  <a:lnTo>
                    <a:pt x="0" y="40640"/>
                  </a:lnTo>
                  <a:lnTo>
                    <a:pt x="55880" y="0"/>
                  </a:lnTo>
                  <a:lnTo>
                    <a:pt x="320040" y="35560"/>
                  </a:lnTo>
                  <a:lnTo>
                    <a:pt x="320040" y="14224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" name="Volný tvar: obrazec 8">
              <a:extLst>
                <a:ext uri="{FF2B5EF4-FFF2-40B4-BE49-F238E27FC236}">
                  <a16:creationId xmlns:a16="http://schemas.microsoft.com/office/drawing/2014/main" id="{4A47AC00-6731-EFF0-9688-9CB932A2A64B}"/>
                </a:ext>
              </a:extLst>
            </p:cNvPr>
            <p:cNvSpPr/>
            <p:nvPr/>
          </p:nvSpPr>
          <p:spPr>
            <a:xfrm>
              <a:off x="5669280" y="807720"/>
              <a:ext cx="553720" cy="1320800"/>
            </a:xfrm>
            <a:custGeom>
              <a:avLst/>
              <a:gdLst>
                <a:gd name="connsiteX0" fmla="*/ 10160 w 553720"/>
                <a:gd name="connsiteY0" fmla="*/ 0 h 1320800"/>
                <a:gd name="connsiteX1" fmla="*/ 0 w 553720"/>
                <a:gd name="connsiteY1" fmla="*/ 172720 h 1320800"/>
                <a:gd name="connsiteX2" fmla="*/ 30480 w 553720"/>
                <a:gd name="connsiteY2" fmla="*/ 289560 h 1320800"/>
                <a:gd name="connsiteX3" fmla="*/ 137160 w 553720"/>
                <a:gd name="connsiteY3" fmla="*/ 650240 h 1320800"/>
                <a:gd name="connsiteX4" fmla="*/ 157480 w 553720"/>
                <a:gd name="connsiteY4" fmla="*/ 965200 h 1320800"/>
                <a:gd name="connsiteX5" fmla="*/ 157480 w 553720"/>
                <a:gd name="connsiteY5" fmla="*/ 1178560 h 1320800"/>
                <a:gd name="connsiteX6" fmla="*/ 121920 w 553720"/>
                <a:gd name="connsiteY6" fmla="*/ 1320800 h 1320800"/>
                <a:gd name="connsiteX7" fmla="*/ 289560 w 553720"/>
                <a:gd name="connsiteY7" fmla="*/ 1310640 h 1320800"/>
                <a:gd name="connsiteX8" fmla="*/ 426720 w 553720"/>
                <a:gd name="connsiteY8" fmla="*/ 1270000 h 1320800"/>
                <a:gd name="connsiteX9" fmla="*/ 482600 w 553720"/>
                <a:gd name="connsiteY9" fmla="*/ 1219200 h 1320800"/>
                <a:gd name="connsiteX10" fmla="*/ 523240 w 553720"/>
                <a:gd name="connsiteY10" fmla="*/ 777240 h 1320800"/>
                <a:gd name="connsiteX11" fmla="*/ 553720 w 553720"/>
                <a:gd name="connsiteY11" fmla="*/ 624840 h 1320800"/>
                <a:gd name="connsiteX12" fmla="*/ 533400 w 553720"/>
                <a:gd name="connsiteY12" fmla="*/ 441960 h 1320800"/>
                <a:gd name="connsiteX13" fmla="*/ 502920 w 553720"/>
                <a:gd name="connsiteY13" fmla="*/ 330200 h 1320800"/>
                <a:gd name="connsiteX14" fmla="*/ 452120 w 553720"/>
                <a:gd name="connsiteY14" fmla="*/ 193040 h 1320800"/>
                <a:gd name="connsiteX15" fmla="*/ 381000 w 553720"/>
                <a:gd name="connsiteY15" fmla="*/ 147320 h 1320800"/>
                <a:gd name="connsiteX16" fmla="*/ 304800 w 553720"/>
                <a:gd name="connsiteY16" fmla="*/ 162560 h 1320800"/>
                <a:gd name="connsiteX17" fmla="*/ 259080 w 553720"/>
                <a:gd name="connsiteY17" fmla="*/ 162560 h 1320800"/>
                <a:gd name="connsiteX18" fmla="*/ 203200 w 553720"/>
                <a:gd name="connsiteY18" fmla="*/ 142240 h 1320800"/>
                <a:gd name="connsiteX19" fmla="*/ 152400 w 553720"/>
                <a:gd name="connsiteY19" fmla="*/ 101600 h 1320800"/>
                <a:gd name="connsiteX20" fmla="*/ 71120 w 553720"/>
                <a:gd name="connsiteY20" fmla="*/ 35560 h 1320800"/>
                <a:gd name="connsiteX21" fmla="*/ 10160 w 553720"/>
                <a:gd name="connsiteY21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720" h="1320800">
                  <a:moveTo>
                    <a:pt x="10160" y="0"/>
                  </a:moveTo>
                  <a:lnTo>
                    <a:pt x="0" y="172720"/>
                  </a:lnTo>
                  <a:lnTo>
                    <a:pt x="30480" y="289560"/>
                  </a:lnTo>
                  <a:lnTo>
                    <a:pt x="137160" y="650240"/>
                  </a:lnTo>
                  <a:lnTo>
                    <a:pt x="157480" y="965200"/>
                  </a:lnTo>
                  <a:lnTo>
                    <a:pt x="157480" y="1178560"/>
                  </a:lnTo>
                  <a:lnTo>
                    <a:pt x="121920" y="1320800"/>
                  </a:lnTo>
                  <a:lnTo>
                    <a:pt x="289560" y="1310640"/>
                  </a:lnTo>
                  <a:lnTo>
                    <a:pt x="426720" y="1270000"/>
                  </a:lnTo>
                  <a:lnTo>
                    <a:pt x="482600" y="1219200"/>
                  </a:lnTo>
                  <a:lnTo>
                    <a:pt x="523240" y="777240"/>
                  </a:lnTo>
                  <a:lnTo>
                    <a:pt x="553720" y="624840"/>
                  </a:lnTo>
                  <a:lnTo>
                    <a:pt x="533400" y="441960"/>
                  </a:lnTo>
                  <a:lnTo>
                    <a:pt x="502920" y="330200"/>
                  </a:lnTo>
                  <a:lnTo>
                    <a:pt x="452120" y="193040"/>
                  </a:lnTo>
                  <a:lnTo>
                    <a:pt x="381000" y="147320"/>
                  </a:lnTo>
                  <a:lnTo>
                    <a:pt x="304800" y="162560"/>
                  </a:lnTo>
                  <a:lnTo>
                    <a:pt x="259080" y="162560"/>
                  </a:lnTo>
                  <a:lnTo>
                    <a:pt x="203200" y="142240"/>
                  </a:lnTo>
                  <a:lnTo>
                    <a:pt x="152400" y="101600"/>
                  </a:lnTo>
                  <a:lnTo>
                    <a:pt x="71120" y="35560"/>
                  </a:lnTo>
                  <a:lnTo>
                    <a:pt x="10160" y="0"/>
                  </a:ln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Volný tvar: obrazec 9">
              <a:extLst>
                <a:ext uri="{FF2B5EF4-FFF2-40B4-BE49-F238E27FC236}">
                  <a16:creationId xmlns:a16="http://schemas.microsoft.com/office/drawing/2014/main" id="{5F5CAAE8-FE71-8DD3-4E1A-612BAD4C5D1C}"/>
                </a:ext>
              </a:extLst>
            </p:cNvPr>
            <p:cNvSpPr/>
            <p:nvPr/>
          </p:nvSpPr>
          <p:spPr>
            <a:xfrm>
              <a:off x="4526280" y="233680"/>
              <a:ext cx="1295400" cy="1910080"/>
            </a:xfrm>
            <a:custGeom>
              <a:avLst/>
              <a:gdLst>
                <a:gd name="connsiteX0" fmla="*/ 40640 w 1295400"/>
                <a:gd name="connsiteY0" fmla="*/ 0 h 1910080"/>
                <a:gd name="connsiteX1" fmla="*/ 0 w 1295400"/>
                <a:gd name="connsiteY1" fmla="*/ 599440 h 1910080"/>
                <a:gd name="connsiteX2" fmla="*/ 157480 w 1295400"/>
                <a:gd name="connsiteY2" fmla="*/ 817880 h 1910080"/>
                <a:gd name="connsiteX3" fmla="*/ 279400 w 1295400"/>
                <a:gd name="connsiteY3" fmla="*/ 929640 h 1910080"/>
                <a:gd name="connsiteX4" fmla="*/ 431800 w 1295400"/>
                <a:gd name="connsiteY4" fmla="*/ 1117600 h 1910080"/>
                <a:gd name="connsiteX5" fmla="*/ 548640 w 1295400"/>
                <a:gd name="connsiteY5" fmla="*/ 1330960 h 1910080"/>
                <a:gd name="connsiteX6" fmla="*/ 1076960 w 1295400"/>
                <a:gd name="connsiteY6" fmla="*/ 1910080 h 1910080"/>
                <a:gd name="connsiteX7" fmla="*/ 1249680 w 1295400"/>
                <a:gd name="connsiteY7" fmla="*/ 1899920 h 1910080"/>
                <a:gd name="connsiteX8" fmla="*/ 1295400 w 1295400"/>
                <a:gd name="connsiteY8" fmla="*/ 1783080 h 1910080"/>
                <a:gd name="connsiteX9" fmla="*/ 1270000 w 1295400"/>
                <a:gd name="connsiteY9" fmla="*/ 1229360 h 1910080"/>
                <a:gd name="connsiteX10" fmla="*/ 1132840 w 1295400"/>
                <a:gd name="connsiteY10" fmla="*/ 741680 h 1910080"/>
                <a:gd name="connsiteX11" fmla="*/ 1143000 w 1295400"/>
                <a:gd name="connsiteY11" fmla="*/ 548640 h 1910080"/>
                <a:gd name="connsiteX12" fmla="*/ 1082040 w 1295400"/>
                <a:gd name="connsiteY12" fmla="*/ 533400 h 1910080"/>
                <a:gd name="connsiteX13" fmla="*/ 949960 w 1295400"/>
                <a:gd name="connsiteY13" fmla="*/ 472440 h 1910080"/>
                <a:gd name="connsiteX14" fmla="*/ 843280 w 1295400"/>
                <a:gd name="connsiteY14" fmla="*/ 330200 h 1910080"/>
                <a:gd name="connsiteX15" fmla="*/ 756920 w 1295400"/>
                <a:gd name="connsiteY15" fmla="*/ 157480 h 1910080"/>
                <a:gd name="connsiteX16" fmla="*/ 670560 w 1295400"/>
                <a:gd name="connsiteY16" fmla="*/ 45720 h 1910080"/>
                <a:gd name="connsiteX17" fmla="*/ 614680 w 1295400"/>
                <a:gd name="connsiteY17" fmla="*/ 10160 h 1910080"/>
                <a:gd name="connsiteX18" fmla="*/ 40640 w 1295400"/>
                <a:gd name="connsiteY18" fmla="*/ 0 h 19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5400" h="1910080">
                  <a:moveTo>
                    <a:pt x="40640" y="0"/>
                  </a:moveTo>
                  <a:lnTo>
                    <a:pt x="0" y="599440"/>
                  </a:lnTo>
                  <a:lnTo>
                    <a:pt x="157480" y="817880"/>
                  </a:lnTo>
                  <a:lnTo>
                    <a:pt x="279400" y="929640"/>
                  </a:lnTo>
                  <a:lnTo>
                    <a:pt x="431800" y="1117600"/>
                  </a:lnTo>
                  <a:lnTo>
                    <a:pt x="548640" y="1330960"/>
                  </a:lnTo>
                  <a:lnTo>
                    <a:pt x="1076960" y="1910080"/>
                  </a:lnTo>
                  <a:lnTo>
                    <a:pt x="1249680" y="1899920"/>
                  </a:lnTo>
                  <a:lnTo>
                    <a:pt x="1295400" y="1783080"/>
                  </a:lnTo>
                  <a:lnTo>
                    <a:pt x="1270000" y="1229360"/>
                  </a:lnTo>
                  <a:lnTo>
                    <a:pt x="1132840" y="741680"/>
                  </a:lnTo>
                  <a:lnTo>
                    <a:pt x="1143000" y="548640"/>
                  </a:lnTo>
                  <a:lnTo>
                    <a:pt x="1082040" y="533400"/>
                  </a:lnTo>
                  <a:lnTo>
                    <a:pt x="949960" y="472440"/>
                  </a:lnTo>
                  <a:lnTo>
                    <a:pt x="843280" y="330200"/>
                  </a:lnTo>
                  <a:lnTo>
                    <a:pt x="756920" y="157480"/>
                  </a:lnTo>
                  <a:lnTo>
                    <a:pt x="670560" y="45720"/>
                  </a:lnTo>
                  <a:lnTo>
                    <a:pt x="614680" y="10160"/>
                  </a:lnTo>
                  <a:lnTo>
                    <a:pt x="40640" y="0"/>
                  </a:ln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18" name="Kruh: dutý 17">
            <a:extLst>
              <a:ext uri="{FF2B5EF4-FFF2-40B4-BE49-F238E27FC236}">
                <a16:creationId xmlns:a16="http://schemas.microsoft.com/office/drawing/2014/main" id="{CE649388-7542-B4AA-E0F1-AC4914B98DD8}"/>
              </a:ext>
            </a:extLst>
          </p:cNvPr>
          <p:cNvSpPr/>
          <p:nvPr/>
        </p:nvSpPr>
        <p:spPr>
          <a:xfrm>
            <a:off x="3270200" y="-5204213"/>
            <a:ext cx="13901520" cy="13901520"/>
          </a:xfrm>
          <a:prstGeom prst="donut">
            <a:avLst>
              <a:gd name="adj" fmla="val 291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pic>
        <p:nvPicPr>
          <p:cNvPr id="32" name="Obrázek 31" descr="Obsah obrázku Barevnost, detail, umění&#10;&#10;Obsah generovaný pomocí AI může být nesprávný.">
            <a:extLst>
              <a:ext uri="{FF2B5EF4-FFF2-40B4-BE49-F238E27FC236}">
                <a16:creationId xmlns:a16="http://schemas.microsoft.com/office/drawing/2014/main" id="{00CFB445-F09B-5EBE-01D2-0AA4DE012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402" y="2554411"/>
            <a:ext cx="7254869" cy="4519052"/>
          </a:xfrm>
          <a:prstGeom prst="rect">
            <a:avLst/>
          </a:prstGeom>
        </p:spPr>
      </p:pic>
      <p:sp>
        <p:nvSpPr>
          <p:cNvPr id="33" name="Kruh: dutý 32">
            <a:extLst>
              <a:ext uri="{FF2B5EF4-FFF2-40B4-BE49-F238E27FC236}">
                <a16:creationId xmlns:a16="http://schemas.microsoft.com/office/drawing/2014/main" id="{4171A5B5-6297-371F-8496-9136FF58F25D}"/>
              </a:ext>
            </a:extLst>
          </p:cNvPr>
          <p:cNvSpPr/>
          <p:nvPr/>
        </p:nvSpPr>
        <p:spPr>
          <a:xfrm>
            <a:off x="-3779885" y="50602"/>
            <a:ext cx="11885411" cy="11885411"/>
          </a:xfrm>
          <a:prstGeom prst="donut">
            <a:avLst>
              <a:gd name="adj" fmla="val 230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5C677AB3-D585-7707-4205-CB5638EA375C}"/>
              </a:ext>
            </a:extLst>
          </p:cNvPr>
          <p:cNvSpPr txBox="1"/>
          <p:nvPr/>
        </p:nvSpPr>
        <p:spPr>
          <a:xfrm>
            <a:off x="894386" y="1518069"/>
            <a:ext cx="592306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segmentační modely + dataset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měření nedomykavosti chlopní hlasivek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6D7B1894-FBDB-FC96-1849-0F6A2E716AF7}"/>
              </a:ext>
            </a:extLst>
          </p:cNvPr>
          <p:cNvSpPr txBox="1"/>
          <p:nvPr/>
        </p:nvSpPr>
        <p:spPr>
          <a:xfrm>
            <a:off x="997706" y="596071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Perspektivy projektu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F36C87D6-EBE5-7DFF-492D-698377240455}"/>
              </a:ext>
            </a:extLst>
          </p:cNvPr>
          <p:cNvSpPr txBox="1"/>
          <p:nvPr/>
        </p:nvSpPr>
        <p:spPr>
          <a:xfrm>
            <a:off x="5819733" y="5172777"/>
            <a:ext cx="656336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detekce jemnějších anatomických struktur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rozpoznání zánětů / nádorů </a:t>
            </a:r>
          </a:p>
          <a:p>
            <a:endParaRPr lang="cs-CZ" dirty="0"/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E1069905-D133-2F31-9336-7220A80F2F99}"/>
              </a:ext>
            </a:extLst>
          </p:cNvPr>
          <p:cNvCxnSpPr>
            <a:cxnSpLocks/>
            <a:stCxn id="10" idx="5"/>
            <a:endCxn id="10" idx="9"/>
          </p:cNvCxnSpPr>
          <p:nvPr/>
        </p:nvCxnSpPr>
        <p:spPr>
          <a:xfrm flipV="1">
            <a:off x="9433699" y="2687050"/>
            <a:ext cx="1573006" cy="2215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E23AC229-4F65-FF8E-5FD3-9CCEA850E666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8488680" y="1258051"/>
            <a:ext cx="2263244" cy="427658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9805BCB1-2ADA-0793-650E-3709189B241D}"/>
              </a:ext>
            </a:extLst>
          </p:cNvPr>
          <p:cNvCxnSpPr>
            <a:cxnSpLocks/>
          </p:cNvCxnSpPr>
          <p:nvPr/>
        </p:nvCxnSpPr>
        <p:spPr>
          <a:xfrm flipV="1">
            <a:off x="10270054" y="3708400"/>
            <a:ext cx="792039" cy="12476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1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44887-39FE-AF67-E9A4-2E3A5E6AE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notated_vid">
            <a:hlinkClick r:id="" action="ppaction://media"/>
            <a:extLst>
              <a:ext uri="{FF2B5EF4-FFF2-40B4-BE49-F238E27FC236}">
                <a16:creationId xmlns:a16="http://schemas.microsoft.com/office/drawing/2014/main" id="{B2163A91-F7EA-E524-6C36-7A8D812EC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1471" y="2483384"/>
            <a:ext cx="6048259" cy="4536194"/>
          </a:xfrm>
          <a:prstGeom prst="rect">
            <a:avLst/>
          </a:prstGeom>
        </p:spPr>
      </p:pic>
      <p:sp>
        <p:nvSpPr>
          <p:cNvPr id="5" name="Ovál 4">
            <a:extLst>
              <a:ext uri="{FF2B5EF4-FFF2-40B4-BE49-F238E27FC236}">
                <a16:creationId xmlns:a16="http://schemas.microsoft.com/office/drawing/2014/main" id="{D1579A78-A8AD-85EB-F352-C7901DA4D524}"/>
              </a:ext>
            </a:extLst>
          </p:cNvPr>
          <p:cNvSpPr/>
          <p:nvPr/>
        </p:nvSpPr>
        <p:spPr>
          <a:xfrm>
            <a:off x="2495600" y="1052736"/>
            <a:ext cx="7217360" cy="7200000"/>
          </a:xfrm>
          <a:prstGeom prst="ellipse">
            <a:avLst/>
          </a:prstGeom>
          <a:noFill/>
          <a:ln w="2540000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/>
          </a:p>
        </p:txBody>
      </p:sp>
      <p:pic>
        <p:nvPicPr>
          <p:cNvPr id="6" name="Obrázek 5" descr="Obsah obrázku Grafika, snímek obrazovky, grafický design, design&#10;&#10;Obsah generovaný pomocí AI může být nesprávný.">
            <a:extLst>
              <a:ext uri="{FF2B5EF4-FFF2-40B4-BE49-F238E27FC236}">
                <a16:creationId xmlns:a16="http://schemas.microsoft.com/office/drawing/2014/main" id="{09FBB001-2FBB-D5CA-E1F5-9F00042D9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6020411"/>
            <a:ext cx="2500165" cy="60954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4DB6CC2-72B7-1CD6-1091-607416E79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602" y="756365"/>
            <a:ext cx="9144000" cy="1287062"/>
          </a:xfrm>
        </p:spPr>
        <p:txBody>
          <a:bodyPr>
            <a:normAutofit/>
          </a:bodyPr>
          <a:lstStyle/>
          <a:p>
            <a:r>
              <a:rPr lang="cs-CZ" sz="4000" dirty="0">
                <a:ea typeface="Verdana" panose="020B0604030504040204" pitchFamily="34" charset="0"/>
              </a:rPr>
              <a:t>Detekce hlasivek v laryngoskopických obrazech pomocí neuronových sítí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CFA1B71-E6FE-34EC-40F1-D49C89886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922" y="6126536"/>
            <a:ext cx="1590958" cy="60954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2800" dirty="0">
                <a:ea typeface="Noto Sans Display" panose="020B0502040504020204" pitchFamily="34" charset="0"/>
                <a:cs typeface="Noto Sans Display" panose="020B0502040504020204" pitchFamily="34" charset="0"/>
              </a:rPr>
              <a:t>Jiří Ingr</a:t>
            </a:r>
          </a:p>
        </p:txBody>
      </p:sp>
    </p:spTree>
    <p:extLst>
      <p:ext uri="{BB962C8B-B14F-4D97-AF65-F5344CB8AC3E}">
        <p14:creationId xmlns:p14="http://schemas.microsoft.com/office/powerpoint/2010/main" val="249923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F37E60AD-6CAA-3CFA-C0BF-E7D73DC07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" t="-4145" r="-339" b="-454"/>
          <a:stretch/>
        </p:blipFill>
        <p:spPr>
          <a:xfrm>
            <a:off x="3015616" y="-287550"/>
            <a:ext cx="9217024" cy="7229900"/>
          </a:xfrm>
          <a:prstGeom prst="rect">
            <a:avLst/>
          </a:prstGeom>
        </p:spPr>
      </p:pic>
      <p:sp>
        <p:nvSpPr>
          <p:cNvPr id="5" name="Ovál 4">
            <a:extLst>
              <a:ext uri="{FF2B5EF4-FFF2-40B4-BE49-F238E27FC236}">
                <a16:creationId xmlns:a16="http://schemas.microsoft.com/office/drawing/2014/main" id="{E6043C0E-7135-3AAB-3196-46123332A6D3}"/>
              </a:ext>
            </a:extLst>
          </p:cNvPr>
          <p:cNvSpPr/>
          <p:nvPr/>
        </p:nvSpPr>
        <p:spPr>
          <a:xfrm>
            <a:off x="-8941874" y="-3483768"/>
            <a:ext cx="14400000" cy="144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B289853-F98C-C09C-A7F2-65F52670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682" y="365125"/>
            <a:ext cx="4150489" cy="1325563"/>
          </a:xfrm>
        </p:spPr>
        <p:txBody>
          <a:bodyPr>
            <a:norm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Laryngoskopie</a:t>
            </a:r>
            <a:endParaRPr lang="cs-CZ" sz="3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D75EA9B-E885-313E-9946-9DC491F0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33" y="1272611"/>
            <a:ext cx="10515600" cy="5582172"/>
          </a:xfrm>
        </p:spPr>
        <p:txBody>
          <a:bodyPr>
            <a:noAutofit/>
          </a:bodyPr>
          <a:lstStyle/>
          <a:p>
            <a:pPr marL="268288" indent="-268288">
              <a:lnSpc>
                <a:spcPct val="200000"/>
              </a:lnSpc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cs typeface="Calibri" panose="020F0502020204030204" pitchFamily="34" charset="0"/>
              </a:rPr>
              <a:t>vyšetření hrtanu a hlasivek</a:t>
            </a:r>
          </a:p>
          <a:p>
            <a:pPr marL="268288" indent="-268288">
              <a:lnSpc>
                <a:spcPct val="200000"/>
              </a:lnSpc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cs typeface="Calibri" panose="020F0502020204030204" pitchFamily="34" charset="0"/>
              </a:rPr>
              <a:t>onemocnění hlasivek</a:t>
            </a:r>
            <a:endParaRPr lang="cs-CZ" sz="2000" dirty="0">
              <a:solidFill>
                <a:srgbClr val="3B3B3B"/>
              </a:solidFill>
              <a:latin typeface="Aptos" panose="020B0004020202020204" pitchFamily="34" charset="0"/>
              <a:ea typeface="Noto Sans Display" panose="020B0604020202020204" charset="0"/>
              <a:cs typeface="Noto Sans Display" panose="020B0604020202020204" charset="0"/>
            </a:endParaRP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chronický kašel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paréza hlasivek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nádory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záněty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problémy s dýcháním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poranění hlasivek</a:t>
            </a:r>
            <a:endParaRPr lang="cs-CZ" dirty="0">
              <a:solidFill>
                <a:srgbClr val="3B3B3B"/>
              </a:solidFill>
              <a:latin typeface="Aptos" panose="020B0004020202020204" pitchFamily="34" charset="0"/>
              <a:ea typeface="Noto Sans Display" panose="020B0604020202020204" charset="0"/>
              <a:cs typeface="Noto Sans Display" panose="020B0604020202020204" charset="0"/>
            </a:endParaRPr>
          </a:p>
          <a:p>
            <a:pPr marL="268288" lvl="0" indent="-268288">
              <a:lnSpc>
                <a:spcPct val="200000"/>
              </a:lnSpc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cs typeface="Calibri" panose="020F0502020204030204" pitchFamily="34" charset="0"/>
              </a:rPr>
              <a:t>nedostatky vyšetření 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subjektivní posouzení lékařem</a:t>
            </a:r>
          </a:p>
          <a:p>
            <a:pPr marL="536575" lvl="1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Noto Sans Display" panose="020B0604020202020204" charset="0"/>
              </a:rPr>
              <a:t>časová náročnost vyšetření</a:t>
            </a:r>
          </a:p>
        </p:txBody>
      </p:sp>
    </p:spTree>
    <p:extLst>
      <p:ext uri="{BB962C8B-B14F-4D97-AF65-F5344CB8AC3E}">
        <p14:creationId xmlns:p14="http://schemas.microsoft.com/office/powerpoint/2010/main" val="252747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2">
            <a:extLst>
              <a:ext uri="{FF2B5EF4-FFF2-40B4-BE49-F238E27FC236}">
                <a16:creationId xmlns:a16="http://schemas.microsoft.com/office/drawing/2014/main" id="{17A17382-B621-1611-8374-94682FE1E15C}"/>
              </a:ext>
            </a:extLst>
          </p:cNvPr>
          <p:cNvSpPr txBox="1">
            <a:spLocks/>
          </p:cNvSpPr>
          <p:nvPr/>
        </p:nvSpPr>
        <p:spPr>
          <a:xfrm>
            <a:off x="545987" y="620688"/>
            <a:ext cx="8064896" cy="5688632"/>
          </a:xfrm>
          <a:prstGeom prst="rect">
            <a:avLst/>
          </a:prstGeom>
          <a:ln w="19050">
            <a:noFill/>
          </a:ln>
        </p:spPr>
        <p:txBody>
          <a:bodyPr lIns="0" tIns="252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endParaRPr lang="cs-CZ" sz="1600" dirty="0">
              <a:solidFill>
                <a:schemeClr val="tx2"/>
              </a:solidFill>
              <a:latin typeface="+mn-lt"/>
              <a:ea typeface="Roboto Condensed Light" panose="02000000000000000000" pitchFamily="2" charset="0"/>
              <a:cs typeface="Jaldi" panose="020F0504030202060203" pitchFamily="34" charset="-18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F7C9682-15C0-6C7F-EB0E-EFC90AEF8C4A}"/>
              </a:ext>
            </a:extLst>
          </p:cNvPr>
          <p:cNvSpPr txBox="1"/>
          <p:nvPr/>
        </p:nvSpPr>
        <p:spPr>
          <a:xfrm>
            <a:off x="2187690" y="993502"/>
            <a:ext cx="2106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2"/>
                </a:solidFill>
                <a:ea typeface="Roboto Condensed Light" panose="02000000000000000000" pitchFamily="2" charset="0"/>
                <a:cs typeface="Jaldi" panose="020F0504030202060203" pitchFamily="34" charset="-18"/>
              </a:rPr>
              <a:t>anotace hlasivek v laryngoskopických obrazech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093BD4-FAFC-6419-03A0-8CA7CBF96B51}"/>
              </a:ext>
            </a:extLst>
          </p:cNvPr>
          <p:cNvSpPr txBox="1"/>
          <p:nvPr/>
        </p:nvSpPr>
        <p:spPr>
          <a:xfrm>
            <a:off x="4843454" y="993502"/>
            <a:ext cx="2330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ea typeface="Roboto Condensed Light" panose="02000000000000000000" pitchFamily="2" charset="0"/>
                <a:cs typeface="Jaldi" panose="020F0504030202060203" pitchFamily="34" charset="-18"/>
              </a:rPr>
              <a:t>vytvoření modelu umělé inteligence pro rozpoznání hlasivek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C7787CF-FCDC-B3B5-F4F2-9DB44ED77FE7}"/>
              </a:ext>
            </a:extLst>
          </p:cNvPr>
          <p:cNvSpPr txBox="1"/>
          <p:nvPr/>
        </p:nvSpPr>
        <p:spPr>
          <a:xfrm>
            <a:off x="7527625" y="993502"/>
            <a:ext cx="261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chemeClr val="tx2"/>
                </a:solidFill>
                <a:ea typeface="Roboto Condensed Light" panose="02000000000000000000" pitchFamily="2" charset="0"/>
                <a:cs typeface="Jaldi" panose="020F0504030202060203" pitchFamily="34" charset="-18"/>
              </a:rPr>
              <a:t>zlepšování modelu pomocí optimalizace </a:t>
            </a:r>
            <a:r>
              <a:rPr lang="cs-CZ" dirty="0" err="1">
                <a:solidFill>
                  <a:schemeClr val="tx2"/>
                </a:solidFill>
                <a:ea typeface="Roboto Condensed Light" panose="02000000000000000000" pitchFamily="2" charset="0"/>
                <a:cs typeface="Jaldi" panose="020F0504030202060203" pitchFamily="34" charset="-18"/>
              </a:rPr>
              <a:t>hyperparametrů</a:t>
            </a:r>
            <a:endParaRPr lang="cs-CZ" dirty="0">
              <a:solidFill>
                <a:schemeClr val="tx2"/>
              </a:solidFill>
              <a:ea typeface="Roboto Condensed Light" panose="02000000000000000000" pitchFamily="2" charset="0"/>
              <a:cs typeface="Jaldi" panose="020F0504030202060203" pitchFamily="34" charset="-18"/>
            </a:endParaRP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83C77524-B8EF-18FD-C32B-4B109045BF44}"/>
              </a:ext>
            </a:extLst>
          </p:cNvPr>
          <p:cNvGrpSpPr/>
          <p:nvPr/>
        </p:nvGrpSpPr>
        <p:grpSpPr>
          <a:xfrm>
            <a:off x="1655946" y="1910372"/>
            <a:ext cx="8807570" cy="2650049"/>
            <a:chOff x="1655946" y="2060847"/>
            <a:chExt cx="8807570" cy="2650049"/>
          </a:xfrm>
        </p:grpSpPr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546213A5-CD89-1A53-EAAF-8E21A4FA4815}"/>
                </a:ext>
              </a:extLst>
            </p:cNvPr>
            <p:cNvGrpSpPr/>
            <p:nvPr/>
          </p:nvGrpSpPr>
          <p:grpSpPr>
            <a:xfrm>
              <a:off x="1655946" y="2060847"/>
              <a:ext cx="8807570" cy="2650049"/>
              <a:chOff x="251520" y="2492895"/>
              <a:chExt cx="7347510" cy="2287498"/>
            </a:xfrm>
          </p:grpSpPr>
          <p:sp>
            <p:nvSpPr>
              <p:cNvPr id="4" name="Freeform: Shape 40">
                <a:extLst>
                  <a:ext uri="{FF2B5EF4-FFF2-40B4-BE49-F238E27FC236}">
                    <a16:creationId xmlns:a16="http://schemas.microsoft.com/office/drawing/2014/main" id="{B963B927-D4A2-24D5-3466-1627DAC4B2C7}"/>
                  </a:ext>
                </a:extLst>
              </p:cNvPr>
              <p:cNvSpPr/>
              <p:nvPr/>
            </p:nvSpPr>
            <p:spPr>
              <a:xfrm>
                <a:off x="2843808" y="2492895"/>
                <a:ext cx="4755222" cy="2287497"/>
              </a:xfrm>
              <a:custGeom>
                <a:avLst/>
                <a:gdLst>
                  <a:gd name="connsiteX0" fmla="*/ 3258129 w 3267075"/>
                  <a:gd name="connsiteY0" fmla="*/ 743236 h 1571625"/>
                  <a:gd name="connsiteX1" fmla="*/ 2854269 w 3267075"/>
                  <a:gd name="connsiteY1" fmla="*/ 43911 h 1571625"/>
                  <a:gd name="connsiteX2" fmla="*/ 2778069 w 3267075"/>
                  <a:gd name="connsiteY2" fmla="*/ 0 h 1571625"/>
                  <a:gd name="connsiteX3" fmla="*/ 1966824 w 3267075"/>
                  <a:gd name="connsiteY3" fmla="*/ 0 h 1571625"/>
                  <a:gd name="connsiteX4" fmla="*/ 1890624 w 3267075"/>
                  <a:gd name="connsiteY4" fmla="*/ 43911 h 1571625"/>
                  <a:gd name="connsiteX5" fmla="*/ 1134435 w 3267075"/>
                  <a:gd name="connsiteY5" fmla="*/ 1354741 h 1571625"/>
                  <a:gd name="connsiteX6" fmla="*/ 1058235 w 3267075"/>
                  <a:gd name="connsiteY6" fmla="*/ 1398651 h 1571625"/>
                  <a:gd name="connsiteX7" fmla="*/ 453778 w 3267075"/>
                  <a:gd name="connsiteY7" fmla="*/ 1398651 h 1571625"/>
                  <a:gd name="connsiteX8" fmla="*/ 377578 w 3267075"/>
                  <a:gd name="connsiteY8" fmla="*/ 1354741 h 1571625"/>
                  <a:gd name="connsiteX9" fmla="*/ 164123 w 3267075"/>
                  <a:gd name="connsiteY9" fmla="*/ 984885 h 1571625"/>
                  <a:gd name="connsiteX10" fmla="*/ 44270 w 3267075"/>
                  <a:gd name="connsiteY10" fmla="*/ 952348 h 1571625"/>
                  <a:gd name="connsiteX11" fmla="*/ 11723 w 3267075"/>
                  <a:gd name="connsiteY11" fmla="*/ 984885 h 1571625"/>
                  <a:gd name="connsiteX12" fmla="*/ 11723 w 3267075"/>
                  <a:gd name="connsiteY12" fmla="*/ 984885 h 1571625"/>
                  <a:gd name="connsiteX13" fmla="*/ 11723 w 3267075"/>
                  <a:gd name="connsiteY13" fmla="*/ 1072706 h 1571625"/>
                  <a:gd name="connsiteX14" fmla="*/ 275851 w 3267075"/>
                  <a:gd name="connsiteY14" fmla="*/ 1530382 h 1571625"/>
                  <a:gd name="connsiteX15" fmla="*/ 352051 w 3267075"/>
                  <a:gd name="connsiteY15" fmla="*/ 1574292 h 1571625"/>
                  <a:gd name="connsiteX16" fmla="*/ 1159676 w 3267075"/>
                  <a:gd name="connsiteY16" fmla="*/ 1574292 h 1571625"/>
                  <a:gd name="connsiteX17" fmla="*/ 1235876 w 3267075"/>
                  <a:gd name="connsiteY17" fmla="*/ 1530382 h 1571625"/>
                  <a:gd name="connsiteX18" fmla="*/ 1996162 w 3267075"/>
                  <a:gd name="connsiteY18" fmla="*/ 219552 h 1571625"/>
                  <a:gd name="connsiteX19" fmla="*/ 2072362 w 3267075"/>
                  <a:gd name="connsiteY19" fmla="*/ 175641 h 1571625"/>
                  <a:gd name="connsiteX20" fmla="*/ 2673008 w 3267075"/>
                  <a:gd name="connsiteY20" fmla="*/ 175641 h 1571625"/>
                  <a:gd name="connsiteX21" fmla="*/ 2749208 w 3267075"/>
                  <a:gd name="connsiteY21" fmla="*/ 219552 h 1571625"/>
                  <a:gd name="connsiteX22" fmla="*/ 3055532 w 3267075"/>
                  <a:gd name="connsiteY22" fmla="*/ 743427 h 1571625"/>
                  <a:gd name="connsiteX23" fmla="*/ 3055532 w 3267075"/>
                  <a:gd name="connsiteY23" fmla="*/ 831342 h 1571625"/>
                  <a:gd name="connsiteX24" fmla="*/ 2753208 w 3267075"/>
                  <a:gd name="connsiteY24" fmla="*/ 1355217 h 1571625"/>
                  <a:gd name="connsiteX25" fmla="*/ 2677008 w 3267075"/>
                  <a:gd name="connsiteY25" fmla="*/ 1399128 h 1571625"/>
                  <a:gd name="connsiteX26" fmla="*/ 2072266 w 3267075"/>
                  <a:gd name="connsiteY26" fmla="*/ 1399128 h 1571625"/>
                  <a:gd name="connsiteX27" fmla="*/ 1996066 w 3267075"/>
                  <a:gd name="connsiteY27" fmla="*/ 1355217 h 1571625"/>
                  <a:gd name="connsiteX28" fmla="*/ 1801471 w 3267075"/>
                  <a:gd name="connsiteY28" fmla="*/ 1018318 h 1571625"/>
                  <a:gd name="connsiteX29" fmla="*/ 1681360 w 3267075"/>
                  <a:gd name="connsiteY29" fmla="*/ 986028 h 1571625"/>
                  <a:gd name="connsiteX30" fmla="*/ 1649071 w 3267075"/>
                  <a:gd name="connsiteY30" fmla="*/ 1106138 h 1571625"/>
                  <a:gd name="connsiteX31" fmla="*/ 1894244 w 3267075"/>
                  <a:gd name="connsiteY31" fmla="*/ 1530954 h 1571625"/>
                  <a:gd name="connsiteX32" fmla="*/ 1970444 w 3267075"/>
                  <a:gd name="connsiteY32" fmla="*/ 1574864 h 1571625"/>
                  <a:gd name="connsiteX33" fmla="*/ 2777878 w 3267075"/>
                  <a:gd name="connsiteY33" fmla="*/ 1574864 h 1571625"/>
                  <a:gd name="connsiteX34" fmla="*/ 2854078 w 3267075"/>
                  <a:gd name="connsiteY34" fmla="*/ 1530954 h 1571625"/>
                  <a:gd name="connsiteX35" fmla="*/ 3257938 w 3267075"/>
                  <a:gd name="connsiteY35" fmla="*/ 831628 h 1571625"/>
                  <a:gd name="connsiteX36" fmla="*/ 3258129 w 3267075"/>
                  <a:gd name="connsiteY36" fmla="*/ 743236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67075" h="1571625">
                    <a:moveTo>
                      <a:pt x="3258129" y="743236"/>
                    </a:moveTo>
                    <a:lnTo>
                      <a:pt x="2854269" y="43911"/>
                    </a:lnTo>
                    <a:cubicBezTo>
                      <a:pt x="2838572" y="16679"/>
                      <a:pt x="2809502" y="-76"/>
                      <a:pt x="2778069" y="0"/>
                    </a:cubicBezTo>
                    <a:lnTo>
                      <a:pt x="1966824" y="0"/>
                    </a:lnTo>
                    <a:cubicBezTo>
                      <a:pt x="1935392" y="-76"/>
                      <a:pt x="1906322" y="16679"/>
                      <a:pt x="1890624" y="43911"/>
                    </a:cubicBezTo>
                    <a:cubicBezTo>
                      <a:pt x="1890624" y="43911"/>
                      <a:pt x="1141484" y="1342644"/>
                      <a:pt x="1134435" y="1354741"/>
                    </a:cubicBezTo>
                    <a:cubicBezTo>
                      <a:pt x="1118709" y="1381945"/>
                      <a:pt x="1089658" y="1398680"/>
                      <a:pt x="1058235" y="1398651"/>
                    </a:cubicBezTo>
                    <a:lnTo>
                      <a:pt x="453778" y="1398651"/>
                    </a:lnTo>
                    <a:cubicBezTo>
                      <a:pt x="422365" y="1398642"/>
                      <a:pt x="393333" y="1381916"/>
                      <a:pt x="377578" y="1354741"/>
                    </a:cubicBezTo>
                    <a:lnTo>
                      <a:pt x="164123" y="984885"/>
                    </a:lnTo>
                    <a:cubicBezTo>
                      <a:pt x="140015" y="942804"/>
                      <a:pt x="86351" y="928231"/>
                      <a:pt x="44270" y="952348"/>
                    </a:cubicBezTo>
                    <a:cubicBezTo>
                      <a:pt x="30716" y="960101"/>
                      <a:pt x="19486" y="971341"/>
                      <a:pt x="11723" y="984885"/>
                    </a:cubicBezTo>
                    <a:lnTo>
                      <a:pt x="11723" y="984885"/>
                    </a:lnTo>
                    <a:cubicBezTo>
                      <a:pt x="-3908" y="1012070"/>
                      <a:pt x="-3908" y="1045522"/>
                      <a:pt x="11723" y="1072706"/>
                    </a:cubicBezTo>
                    <a:lnTo>
                      <a:pt x="275851" y="1530382"/>
                    </a:lnTo>
                    <a:cubicBezTo>
                      <a:pt x="291625" y="1557538"/>
                      <a:pt x="320648" y="1574264"/>
                      <a:pt x="352051" y="1574292"/>
                    </a:cubicBezTo>
                    <a:lnTo>
                      <a:pt x="1159676" y="1574292"/>
                    </a:lnTo>
                    <a:cubicBezTo>
                      <a:pt x="1191089" y="1574283"/>
                      <a:pt x="1220122" y="1557557"/>
                      <a:pt x="1235876" y="1530382"/>
                    </a:cubicBezTo>
                    <a:cubicBezTo>
                      <a:pt x="1894530" y="396907"/>
                      <a:pt x="1720413" y="697135"/>
                      <a:pt x="1996162" y="219552"/>
                    </a:cubicBezTo>
                    <a:cubicBezTo>
                      <a:pt x="2011859" y="192319"/>
                      <a:pt x="2040929" y="175565"/>
                      <a:pt x="2072362" y="175641"/>
                    </a:cubicBezTo>
                    <a:lnTo>
                      <a:pt x="2673008" y="175641"/>
                    </a:lnTo>
                    <a:cubicBezTo>
                      <a:pt x="2704460" y="175508"/>
                      <a:pt x="2733549" y="192281"/>
                      <a:pt x="2749208" y="219552"/>
                    </a:cubicBezTo>
                    <a:cubicBezTo>
                      <a:pt x="3371571" y="1297877"/>
                      <a:pt x="2432693" y="-335565"/>
                      <a:pt x="3055532" y="743427"/>
                    </a:cubicBezTo>
                    <a:cubicBezTo>
                      <a:pt x="3071162" y="770649"/>
                      <a:pt x="3071162" y="804120"/>
                      <a:pt x="3055532" y="831342"/>
                    </a:cubicBezTo>
                    <a:lnTo>
                      <a:pt x="2753208" y="1355217"/>
                    </a:lnTo>
                    <a:cubicBezTo>
                      <a:pt x="2737483" y="1382421"/>
                      <a:pt x="2708432" y="1399156"/>
                      <a:pt x="2677008" y="1399128"/>
                    </a:cubicBezTo>
                    <a:lnTo>
                      <a:pt x="2072266" y="1399128"/>
                    </a:lnTo>
                    <a:cubicBezTo>
                      <a:pt x="2040843" y="1399156"/>
                      <a:pt x="2011792" y="1382421"/>
                      <a:pt x="1996066" y="1355217"/>
                    </a:cubicBezTo>
                    <a:cubicBezTo>
                      <a:pt x="1855859" y="1112711"/>
                      <a:pt x="1899006" y="1187292"/>
                      <a:pt x="1801471" y="1018318"/>
                    </a:cubicBezTo>
                    <a:cubicBezTo>
                      <a:pt x="1777220" y="976236"/>
                      <a:pt x="1723442" y="961778"/>
                      <a:pt x="1681360" y="986028"/>
                    </a:cubicBezTo>
                    <a:cubicBezTo>
                      <a:pt x="1639279" y="1010279"/>
                      <a:pt x="1624820" y="1064057"/>
                      <a:pt x="1649071" y="1106138"/>
                    </a:cubicBezTo>
                    <a:lnTo>
                      <a:pt x="1894244" y="1530954"/>
                    </a:lnTo>
                    <a:cubicBezTo>
                      <a:pt x="1910046" y="1558081"/>
                      <a:pt x="1939049" y="1574797"/>
                      <a:pt x="1970444" y="1574864"/>
                    </a:cubicBezTo>
                    <a:lnTo>
                      <a:pt x="2777878" y="1574864"/>
                    </a:lnTo>
                    <a:cubicBezTo>
                      <a:pt x="2809311" y="1574940"/>
                      <a:pt x="2838381" y="1558186"/>
                      <a:pt x="2854078" y="1530954"/>
                    </a:cubicBezTo>
                    <a:lnTo>
                      <a:pt x="3257938" y="831628"/>
                    </a:lnTo>
                    <a:cubicBezTo>
                      <a:pt x="3273902" y="804348"/>
                      <a:pt x="3273978" y="770592"/>
                      <a:pt x="3258129" y="743236"/>
                    </a:cubicBezTo>
                    <a:close/>
                  </a:path>
                </a:pathLst>
              </a:custGeom>
              <a:solidFill>
                <a:srgbClr val="002E8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6">
                <a:extLst>
                  <a:ext uri="{FF2B5EF4-FFF2-40B4-BE49-F238E27FC236}">
                    <a16:creationId xmlns:a16="http://schemas.microsoft.com/office/drawing/2014/main" id="{FFD80326-4382-658F-71AC-6D7E998CFCC4}"/>
                  </a:ext>
                </a:extLst>
              </p:cNvPr>
              <p:cNvSpPr/>
              <p:nvPr/>
            </p:nvSpPr>
            <p:spPr>
              <a:xfrm>
                <a:off x="251520" y="2492896"/>
                <a:ext cx="4741358" cy="2287497"/>
              </a:xfrm>
              <a:custGeom>
                <a:avLst/>
                <a:gdLst>
                  <a:gd name="connsiteX0" fmla="*/ 2131402 w 3257550"/>
                  <a:gd name="connsiteY0" fmla="*/ 219456 h 1571625"/>
                  <a:gd name="connsiteX1" fmla="*/ 2207602 w 3257550"/>
                  <a:gd name="connsiteY1" fmla="*/ 175546 h 1571625"/>
                  <a:gd name="connsiteX2" fmla="*/ 2812154 w 3257550"/>
                  <a:gd name="connsiteY2" fmla="*/ 175546 h 1571625"/>
                  <a:gd name="connsiteX3" fmla="*/ 2888354 w 3257550"/>
                  <a:gd name="connsiteY3" fmla="*/ 219456 h 1571625"/>
                  <a:gd name="connsiteX4" fmla="*/ 3101524 w 3257550"/>
                  <a:gd name="connsiteY4" fmla="*/ 589502 h 1571625"/>
                  <a:gd name="connsiteX5" fmla="*/ 3221377 w 3257550"/>
                  <a:gd name="connsiteY5" fmla="*/ 622040 h 1571625"/>
                  <a:gd name="connsiteX6" fmla="*/ 3253924 w 3257550"/>
                  <a:gd name="connsiteY6" fmla="*/ 589502 h 1571625"/>
                  <a:gd name="connsiteX7" fmla="*/ 3253924 w 3257550"/>
                  <a:gd name="connsiteY7" fmla="*/ 589502 h 1571625"/>
                  <a:gd name="connsiteX8" fmla="*/ 3253924 w 3257550"/>
                  <a:gd name="connsiteY8" fmla="*/ 501872 h 1571625"/>
                  <a:gd name="connsiteX9" fmla="*/ 2989605 w 3257550"/>
                  <a:gd name="connsiteY9" fmla="*/ 44005 h 1571625"/>
                  <a:gd name="connsiteX10" fmla="*/ 2913405 w 3257550"/>
                  <a:gd name="connsiteY10" fmla="*/ 95 h 1571625"/>
                  <a:gd name="connsiteX11" fmla="*/ 2105971 w 3257550"/>
                  <a:gd name="connsiteY11" fmla="*/ 95 h 1571625"/>
                  <a:gd name="connsiteX12" fmla="*/ 2029771 w 3257550"/>
                  <a:gd name="connsiteY12" fmla="*/ 44005 h 1571625"/>
                  <a:gd name="connsiteX13" fmla="*/ 1273105 w 3257550"/>
                  <a:gd name="connsiteY13" fmla="*/ 1354836 h 1571625"/>
                  <a:gd name="connsiteX14" fmla="*/ 1196905 w 3257550"/>
                  <a:gd name="connsiteY14" fmla="*/ 1398746 h 1571625"/>
                  <a:gd name="connsiteX15" fmla="*/ 592638 w 3257550"/>
                  <a:gd name="connsiteY15" fmla="*/ 1398746 h 1571625"/>
                  <a:gd name="connsiteX16" fmla="*/ 516438 w 3257550"/>
                  <a:gd name="connsiteY16" fmla="*/ 1354836 h 1571625"/>
                  <a:gd name="connsiteX17" fmla="*/ 214115 w 3257550"/>
                  <a:gd name="connsiteY17" fmla="*/ 830961 h 1571625"/>
                  <a:gd name="connsiteX18" fmla="*/ 214115 w 3257550"/>
                  <a:gd name="connsiteY18" fmla="*/ 743140 h 1571625"/>
                  <a:gd name="connsiteX19" fmla="*/ 516438 w 3257550"/>
                  <a:gd name="connsiteY19" fmla="*/ 219266 h 1571625"/>
                  <a:gd name="connsiteX20" fmla="*/ 592638 w 3257550"/>
                  <a:gd name="connsiteY20" fmla="*/ 175355 h 1571625"/>
                  <a:gd name="connsiteX21" fmla="*/ 1197190 w 3257550"/>
                  <a:gd name="connsiteY21" fmla="*/ 175355 h 1571625"/>
                  <a:gd name="connsiteX22" fmla="*/ 1273390 w 3257550"/>
                  <a:gd name="connsiteY22" fmla="*/ 219266 h 1571625"/>
                  <a:gd name="connsiteX23" fmla="*/ 1486274 w 3257550"/>
                  <a:gd name="connsiteY23" fmla="*/ 588740 h 1571625"/>
                  <a:gd name="connsiteX24" fmla="*/ 1606137 w 3257550"/>
                  <a:gd name="connsiteY24" fmla="*/ 621287 h 1571625"/>
                  <a:gd name="connsiteX25" fmla="*/ 1638674 w 3257550"/>
                  <a:gd name="connsiteY25" fmla="*/ 588740 h 1571625"/>
                  <a:gd name="connsiteX26" fmla="*/ 1638674 w 3257550"/>
                  <a:gd name="connsiteY26" fmla="*/ 588740 h 1571625"/>
                  <a:gd name="connsiteX27" fmla="*/ 1638674 w 3257550"/>
                  <a:gd name="connsiteY27" fmla="*/ 501110 h 1571625"/>
                  <a:gd name="connsiteX28" fmla="*/ 1375022 w 3257550"/>
                  <a:gd name="connsiteY28" fmla="*/ 43910 h 1571625"/>
                  <a:gd name="connsiteX29" fmla="*/ 1298822 w 3257550"/>
                  <a:gd name="connsiteY29" fmla="*/ 0 h 1571625"/>
                  <a:gd name="connsiteX30" fmla="*/ 491673 w 3257550"/>
                  <a:gd name="connsiteY30" fmla="*/ 0 h 1571625"/>
                  <a:gd name="connsiteX31" fmla="*/ 415473 w 3257550"/>
                  <a:gd name="connsiteY31" fmla="*/ 43910 h 1571625"/>
                  <a:gd name="connsiteX32" fmla="*/ 11709 w 3257550"/>
                  <a:gd name="connsiteY32" fmla="*/ 743331 h 1571625"/>
                  <a:gd name="connsiteX33" fmla="*/ 11709 w 3257550"/>
                  <a:gd name="connsiteY33" fmla="*/ 831056 h 1571625"/>
                  <a:gd name="connsiteX34" fmla="*/ 415473 w 3257550"/>
                  <a:gd name="connsiteY34" fmla="*/ 1530287 h 1571625"/>
                  <a:gd name="connsiteX35" fmla="*/ 491673 w 3257550"/>
                  <a:gd name="connsiteY35" fmla="*/ 1574197 h 1571625"/>
                  <a:gd name="connsiteX36" fmla="*/ 1299203 w 3257550"/>
                  <a:gd name="connsiteY36" fmla="*/ 1574197 h 1571625"/>
                  <a:gd name="connsiteX37" fmla="*/ 1375403 w 3257550"/>
                  <a:gd name="connsiteY37" fmla="*/ 1530287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257550" h="1571625">
                    <a:moveTo>
                      <a:pt x="2131402" y="219456"/>
                    </a:moveTo>
                    <a:cubicBezTo>
                      <a:pt x="2147128" y="192253"/>
                      <a:pt x="2176179" y="175517"/>
                      <a:pt x="2207602" y="175546"/>
                    </a:cubicBezTo>
                    <a:lnTo>
                      <a:pt x="2812154" y="175546"/>
                    </a:lnTo>
                    <a:cubicBezTo>
                      <a:pt x="2843577" y="175517"/>
                      <a:pt x="2872628" y="192253"/>
                      <a:pt x="2888354" y="219456"/>
                    </a:cubicBezTo>
                    <a:lnTo>
                      <a:pt x="3101524" y="589502"/>
                    </a:lnTo>
                    <a:cubicBezTo>
                      <a:pt x="3125631" y="631584"/>
                      <a:pt x="3179295" y="646157"/>
                      <a:pt x="3221377" y="622040"/>
                    </a:cubicBezTo>
                    <a:cubicBezTo>
                      <a:pt x="3234931" y="614286"/>
                      <a:pt x="3246161" y="603047"/>
                      <a:pt x="3253924" y="589502"/>
                    </a:cubicBezTo>
                    <a:lnTo>
                      <a:pt x="3253924" y="589502"/>
                    </a:lnTo>
                    <a:cubicBezTo>
                      <a:pt x="3269535" y="562375"/>
                      <a:pt x="3269535" y="528999"/>
                      <a:pt x="3253924" y="501872"/>
                    </a:cubicBezTo>
                    <a:lnTo>
                      <a:pt x="2989605" y="44005"/>
                    </a:lnTo>
                    <a:cubicBezTo>
                      <a:pt x="2973879" y="16802"/>
                      <a:pt x="2944828" y="67"/>
                      <a:pt x="2913405" y="95"/>
                    </a:cubicBezTo>
                    <a:lnTo>
                      <a:pt x="2105971" y="95"/>
                    </a:lnTo>
                    <a:cubicBezTo>
                      <a:pt x="2074547" y="67"/>
                      <a:pt x="2045496" y="16802"/>
                      <a:pt x="2029771" y="44005"/>
                    </a:cubicBezTo>
                    <a:cubicBezTo>
                      <a:pt x="1402549" y="1129856"/>
                      <a:pt x="1776406" y="483298"/>
                      <a:pt x="1273105" y="1354836"/>
                    </a:cubicBezTo>
                    <a:cubicBezTo>
                      <a:pt x="1257379" y="1382040"/>
                      <a:pt x="1228327" y="1398775"/>
                      <a:pt x="1196905" y="1398746"/>
                    </a:cubicBezTo>
                    <a:lnTo>
                      <a:pt x="592638" y="1398746"/>
                    </a:lnTo>
                    <a:cubicBezTo>
                      <a:pt x="561215" y="1398775"/>
                      <a:pt x="532164" y="1382040"/>
                      <a:pt x="516438" y="1354836"/>
                    </a:cubicBezTo>
                    <a:lnTo>
                      <a:pt x="214115" y="830961"/>
                    </a:lnTo>
                    <a:cubicBezTo>
                      <a:pt x="198408" y="803796"/>
                      <a:pt x="198408" y="770306"/>
                      <a:pt x="214115" y="743140"/>
                    </a:cubicBezTo>
                    <a:lnTo>
                      <a:pt x="516438" y="219266"/>
                    </a:lnTo>
                    <a:cubicBezTo>
                      <a:pt x="532164" y="192062"/>
                      <a:pt x="561215" y="175327"/>
                      <a:pt x="592638" y="175355"/>
                    </a:cubicBezTo>
                    <a:lnTo>
                      <a:pt x="1197190" y="175355"/>
                    </a:lnTo>
                    <a:cubicBezTo>
                      <a:pt x="1228613" y="175327"/>
                      <a:pt x="1257665" y="192062"/>
                      <a:pt x="1273390" y="219266"/>
                    </a:cubicBezTo>
                    <a:lnTo>
                      <a:pt x="1486274" y="588740"/>
                    </a:lnTo>
                    <a:cubicBezTo>
                      <a:pt x="1510382" y="630822"/>
                      <a:pt x="1564046" y="645395"/>
                      <a:pt x="1606137" y="621287"/>
                    </a:cubicBezTo>
                    <a:cubicBezTo>
                      <a:pt x="1619681" y="613524"/>
                      <a:pt x="1630911" y="602285"/>
                      <a:pt x="1638674" y="588740"/>
                    </a:cubicBezTo>
                    <a:lnTo>
                      <a:pt x="1638674" y="588740"/>
                    </a:lnTo>
                    <a:cubicBezTo>
                      <a:pt x="1654285" y="561613"/>
                      <a:pt x="1654285" y="528237"/>
                      <a:pt x="1638674" y="501110"/>
                    </a:cubicBezTo>
                    <a:lnTo>
                      <a:pt x="1375022" y="43910"/>
                    </a:lnTo>
                    <a:cubicBezTo>
                      <a:pt x="1359296" y="16707"/>
                      <a:pt x="1330245" y="-29"/>
                      <a:pt x="1298822" y="0"/>
                    </a:cubicBezTo>
                    <a:lnTo>
                      <a:pt x="491673" y="0"/>
                    </a:lnTo>
                    <a:cubicBezTo>
                      <a:pt x="460250" y="-29"/>
                      <a:pt x="431199" y="16707"/>
                      <a:pt x="415473" y="43910"/>
                    </a:cubicBezTo>
                    <a:lnTo>
                      <a:pt x="11709" y="743331"/>
                    </a:lnTo>
                    <a:cubicBezTo>
                      <a:pt x="-3903" y="770487"/>
                      <a:pt x="-3903" y="803900"/>
                      <a:pt x="11709" y="831056"/>
                    </a:cubicBezTo>
                    <a:lnTo>
                      <a:pt x="415473" y="1530287"/>
                    </a:lnTo>
                    <a:cubicBezTo>
                      <a:pt x="431199" y="1557490"/>
                      <a:pt x="460250" y="1574226"/>
                      <a:pt x="491673" y="1574197"/>
                    </a:cubicBezTo>
                    <a:lnTo>
                      <a:pt x="1299203" y="1574197"/>
                    </a:lnTo>
                    <a:cubicBezTo>
                      <a:pt x="1330626" y="1574226"/>
                      <a:pt x="1359677" y="1557490"/>
                      <a:pt x="1375403" y="1530287"/>
                    </a:cubicBezTo>
                    <a:close/>
                  </a:path>
                </a:pathLst>
              </a:custGeom>
              <a:solidFill>
                <a:srgbClr val="003F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EAD9B604-7826-AE50-D5B9-DBFC3602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985" y="2833246"/>
              <a:ext cx="1080000" cy="10800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854EA6AF-2CA0-F136-E1BD-1EF7D481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623" y="2728059"/>
              <a:ext cx="1080000" cy="1080000"/>
            </a:xfrm>
            <a:prstGeom prst="rect">
              <a:avLst/>
            </a:prstGeom>
          </p:spPr>
        </p:pic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179DC2D0-A7F4-831E-3DB0-50682BE44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417" y="2797115"/>
              <a:ext cx="1080000" cy="1080000"/>
            </a:xfrm>
            <a:prstGeom prst="rect">
              <a:avLst/>
            </a:prstGeom>
          </p:spPr>
        </p:pic>
      </p:grp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E86F7FA-977A-1E65-D4F5-F799C4673158}"/>
              </a:ext>
            </a:extLst>
          </p:cNvPr>
          <p:cNvSpPr txBox="1"/>
          <p:nvPr/>
        </p:nvSpPr>
        <p:spPr>
          <a:xfrm>
            <a:off x="1414090" y="35907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Cíl </a:t>
            </a:r>
            <a:r>
              <a:rPr lang="cs-CZ" sz="35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práce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6179FB9-5676-8861-7C4D-E651C5C53E89}"/>
              </a:ext>
            </a:extLst>
          </p:cNvPr>
          <p:cNvSpPr txBox="1"/>
          <p:nvPr/>
        </p:nvSpPr>
        <p:spPr>
          <a:xfrm>
            <a:off x="1564558" y="4742486"/>
            <a:ext cx="8064897" cy="6309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5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Motivace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FD83F0E9-829C-8203-3629-EDD5A797246D}"/>
              </a:ext>
            </a:extLst>
          </p:cNvPr>
          <p:cNvSpPr txBox="1"/>
          <p:nvPr/>
        </p:nvSpPr>
        <p:spPr>
          <a:xfrm>
            <a:off x="1610847" y="5372937"/>
            <a:ext cx="78207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000" dirty="0">
                <a:solidFill>
                  <a:srgbClr val="3B3B3B"/>
                </a:solidFill>
                <a:ea typeface="Noto Sans Display" panose="020B0604020202020204" charset="0"/>
                <a:cs typeface="Calibri" panose="020F0502020204030204" pitchFamily="34" charset="0"/>
              </a:rPr>
              <a:t>objektivizace míry parézy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000" dirty="0">
                <a:solidFill>
                  <a:srgbClr val="3B3B3B"/>
                </a:solidFill>
                <a:ea typeface="Noto Sans Display" panose="020B0604020202020204" charset="0"/>
                <a:cs typeface="Calibri" panose="020F0502020204030204" pitchFamily="34" charset="0"/>
              </a:rPr>
              <a:t>provedení diagnózy v průběhu vyšetření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000" dirty="0">
                <a:solidFill>
                  <a:srgbClr val="3B3B3B"/>
                </a:solidFill>
                <a:ea typeface="Noto Sans Display" panose="020B0604020202020204" charset="0"/>
                <a:cs typeface="Calibri" panose="020F0502020204030204" pitchFamily="34" charset="0"/>
              </a:rPr>
              <a:t>automatická detekce nádorů a zánětů</a:t>
            </a:r>
            <a:endParaRPr lang="cs-CZ" dirty="0">
              <a:ea typeface="Noto Sans Display" panose="020B060402020202020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1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D0F3C3B-A82B-C7A5-1D4C-4F3A44188D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1" t="850" r="11193" b="5467"/>
          <a:stretch>
            <a:fillRect/>
          </a:stretch>
        </p:blipFill>
        <p:spPr>
          <a:xfrm>
            <a:off x="8264117" y="2170713"/>
            <a:ext cx="5161488" cy="522965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140A8-51C2-022D-B71A-4C690CC024D5}"/>
              </a:ext>
            </a:extLst>
          </p:cNvPr>
          <p:cNvSpPr txBox="1">
            <a:spLocks/>
          </p:cNvSpPr>
          <p:nvPr/>
        </p:nvSpPr>
        <p:spPr>
          <a:xfrm>
            <a:off x="525682" y="365125"/>
            <a:ext cx="61297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cs-CZ" sz="3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C64322BD-CE6E-B4A7-083C-7C101121E399}"/>
              </a:ext>
            </a:extLst>
          </p:cNvPr>
          <p:cNvSpPr txBox="1"/>
          <p:nvPr/>
        </p:nvSpPr>
        <p:spPr>
          <a:xfrm>
            <a:off x="708031" y="497974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 err="1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You</a:t>
            </a:r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cs-CZ" sz="3800" dirty="0" err="1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Only</a:t>
            </a:r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cs-CZ" sz="3800" dirty="0" err="1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Look</a:t>
            </a:r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cs-CZ" sz="3800" dirty="0" err="1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Once</a:t>
            </a:r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(YOLO)</a:t>
            </a:r>
            <a:endParaRPr lang="cs-CZ" sz="3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Kruh: dutý 5">
            <a:extLst>
              <a:ext uri="{FF2B5EF4-FFF2-40B4-BE49-F238E27FC236}">
                <a16:creationId xmlns:a16="http://schemas.microsoft.com/office/drawing/2014/main" id="{DD179C96-D480-D21C-0E6C-57C80B90AD83}"/>
              </a:ext>
            </a:extLst>
          </p:cNvPr>
          <p:cNvSpPr/>
          <p:nvPr/>
        </p:nvSpPr>
        <p:spPr>
          <a:xfrm>
            <a:off x="5499113" y="-290136"/>
            <a:ext cx="11090030" cy="11957538"/>
          </a:xfrm>
          <a:prstGeom prst="donut">
            <a:avLst>
              <a:gd name="adj" fmla="val 2565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Zástupný symbol pro obsah 2">
            <a:extLst>
              <a:ext uri="{FF2B5EF4-FFF2-40B4-BE49-F238E27FC236}">
                <a16:creationId xmlns:a16="http://schemas.microsoft.com/office/drawing/2014/main" id="{AE1A9388-564A-36C2-B399-F23EE608963F}"/>
              </a:ext>
            </a:extLst>
          </p:cNvPr>
          <p:cNvSpPr txBox="1">
            <a:spLocks/>
          </p:cNvSpPr>
          <p:nvPr/>
        </p:nvSpPr>
        <p:spPr>
          <a:xfrm>
            <a:off x="684883" y="1169368"/>
            <a:ext cx="5161488" cy="1995100"/>
          </a:xfrm>
          <a:prstGeom prst="rect">
            <a:avLst/>
          </a:prstGeom>
          <a:ln w="19050">
            <a:noFill/>
          </a:ln>
        </p:spPr>
        <p:txBody>
          <a:bodyPr lIns="0" tIns="252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dirty="0">
                <a:solidFill>
                  <a:srgbClr val="3B3B3B"/>
                </a:solidFill>
                <a:latin typeface="+mn-lt"/>
                <a:cs typeface="Calibri" panose="020F0502020204030204" pitchFamily="34" charset="0"/>
              </a:rPr>
              <a:t>nalezení a identifikace objektů v obrazech a videích</a:t>
            </a:r>
          </a:p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dirty="0">
                <a:solidFill>
                  <a:srgbClr val="3B3B3B"/>
                </a:solidFill>
                <a:latin typeface="+mn-lt"/>
                <a:cs typeface="Calibri" panose="020F0502020204030204" pitchFamily="34" charset="0"/>
              </a:rPr>
              <a:t>YOLO – detekce objektu v reálném čase</a:t>
            </a:r>
          </a:p>
          <a:p>
            <a:pPr marL="0" indent="0">
              <a:spcBef>
                <a:spcPts val="600"/>
              </a:spcBef>
              <a:buClr>
                <a:srgbClr val="2D5573"/>
              </a:buClr>
              <a:buSzPct val="110000"/>
              <a:buNone/>
            </a:pPr>
            <a:endParaRPr lang="cs-CZ" sz="3500" dirty="0">
              <a:solidFill>
                <a:schemeClr val="tx2"/>
              </a:solidFill>
              <a:latin typeface="Aptos" panose="020B0004020202020204" pitchFamily="34" charset="0"/>
              <a:ea typeface="Roboto Condensed Light" panose="02000000000000000000" pitchFamily="2" charset="0"/>
              <a:cs typeface="Jaldi" panose="020F0504030202060203" pitchFamily="34" charset="-18"/>
            </a:endParaRPr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D158053-503A-8E04-4BA8-1EAE706BAB7D}"/>
              </a:ext>
            </a:extLst>
          </p:cNvPr>
          <p:cNvSpPr txBox="1">
            <a:spLocks/>
          </p:cNvSpPr>
          <p:nvPr/>
        </p:nvSpPr>
        <p:spPr>
          <a:xfrm>
            <a:off x="6297663" y="1190954"/>
            <a:ext cx="4920093" cy="1995100"/>
          </a:xfrm>
          <a:prstGeom prst="rect">
            <a:avLst/>
          </a:prstGeom>
          <a:ln w="19050">
            <a:noFill/>
          </a:ln>
        </p:spPr>
        <p:txBody>
          <a:bodyPr lIns="0" tIns="252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dirty="0">
                <a:solidFill>
                  <a:srgbClr val="3B3B3B"/>
                </a:solidFill>
                <a:latin typeface="+mn-lt"/>
                <a:cs typeface="Calibri" panose="020F0502020204030204" pitchFamily="34" charset="0"/>
              </a:rPr>
              <a:t>výstup detekce YOLO algoritmem: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 err="1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bounding</a:t>
            </a: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 box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míra konfidence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třída objektu</a:t>
            </a:r>
          </a:p>
        </p:txBody>
      </p:sp>
      <p:sp>
        <p:nvSpPr>
          <p:cNvPr id="8" name="Oblouk 7">
            <a:extLst>
              <a:ext uri="{FF2B5EF4-FFF2-40B4-BE49-F238E27FC236}">
                <a16:creationId xmlns:a16="http://schemas.microsoft.com/office/drawing/2014/main" id="{46709C5F-3B3D-AB5D-A168-A89CC49C85F4}"/>
              </a:ext>
            </a:extLst>
          </p:cNvPr>
          <p:cNvSpPr/>
          <p:nvPr/>
        </p:nvSpPr>
        <p:spPr>
          <a:xfrm>
            <a:off x="5846371" y="2082429"/>
            <a:ext cx="4920093" cy="2207250"/>
          </a:xfrm>
          <a:prstGeom prst="arc">
            <a:avLst>
              <a:gd name="adj1" fmla="val 16919230"/>
              <a:gd name="adj2" fmla="val 21484445"/>
            </a:avLst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ovnoramenný trojúhelník 8">
            <a:extLst>
              <a:ext uri="{FF2B5EF4-FFF2-40B4-BE49-F238E27FC236}">
                <a16:creationId xmlns:a16="http://schemas.microsoft.com/office/drawing/2014/main" id="{A982925D-0FFF-E8FD-82A8-B1B4D8099A43}"/>
              </a:ext>
            </a:extLst>
          </p:cNvPr>
          <p:cNvSpPr/>
          <p:nvPr/>
        </p:nvSpPr>
        <p:spPr>
          <a:xfrm rot="10427486">
            <a:off x="10717401" y="3048031"/>
            <a:ext cx="98126" cy="133108"/>
          </a:xfrm>
          <a:prstGeom prst="triangle">
            <a:avLst/>
          </a:prstGeom>
          <a:solidFill>
            <a:schemeClr val="tx2">
              <a:lumMod val="90000"/>
              <a:lumOff val="1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2" name="Rovnoramenný trojúhelník 11">
            <a:extLst>
              <a:ext uri="{FF2B5EF4-FFF2-40B4-BE49-F238E27FC236}">
                <a16:creationId xmlns:a16="http://schemas.microsoft.com/office/drawing/2014/main" id="{46D0093F-E6FC-64F2-8190-9247A5A7FD59}"/>
              </a:ext>
            </a:extLst>
          </p:cNvPr>
          <p:cNvSpPr/>
          <p:nvPr/>
        </p:nvSpPr>
        <p:spPr>
          <a:xfrm rot="6985559">
            <a:off x="9303505" y="6032787"/>
            <a:ext cx="98126" cy="133108"/>
          </a:xfrm>
          <a:prstGeom prst="triangle">
            <a:avLst/>
          </a:prstGeom>
          <a:solidFill>
            <a:schemeClr val="tx2">
              <a:lumMod val="90000"/>
              <a:lumOff val="1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4" name="Oblouk 13">
            <a:extLst>
              <a:ext uri="{FF2B5EF4-FFF2-40B4-BE49-F238E27FC236}">
                <a16:creationId xmlns:a16="http://schemas.microsoft.com/office/drawing/2014/main" id="{42131553-0994-F057-71B1-B60C49143360}"/>
              </a:ext>
            </a:extLst>
          </p:cNvPr>
          <p:cNvSpPr/>
          <p:nvPr/>
        </p:nvSpPr>
        <p:spPr>
          <a:xfrm rot="10800000">
            <a:off x="7553624" y="-446568"/>
            <a:ext cx="6650055" cy="6939442"/>
          </a:xfrm>
          <a:prstGeom prst="arc">
            <a:avLst>
              <a:gd name="adj1" fmla="val 17854639"/>
              <a:gd name="adj2" fmla="val 8585"/>
            </a:avLst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blouk 14">
            <a:extLst>
              <a:ext uri="{FF2B5EF4-FFF2-40B4-BE49-F238E27FC236}">
                <a16:creationId xmlns:a16="http://schemas.microsoft.com/office/drawing/2014/main" id="{6894B226-E247-4EDA-4E02-3F8EB4C9C763}"/>
              </a:ext>
            </a:extLst>
          </p:cNvPr>
          <p:cNvSpPr/>
          <p:nvPr/>
        </p:nvSpPr>
        <p:spPr>
          <a:xfrm rot="10800000">
            <a:off x="8491727" y="-1513840"/>
            <a:ext cx="8231631" cy="8249920"/>
          </a:xfrm>
          <a:prstGeom prst="arc">
            <a:avLst>
              <a:gd name="adj1" fmla="val 18141093"/>
              <a:gd name="adj2" fmla="val 47225"/>
            </a:avLst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Rovnoramenný trojúhelník 20">
            <a:extLst>
              <a:ext uri="{FF2B5EF4-FFF2-40B4-BE49-F238E27FC236}">
                <a16:creationId xmlns:a16="http://schemas.microsoft.com/office/drawing/2014/main" id="{08364554-E3D5-3AF6-F106-A0F7E8B43D0A}"/>
              </a:ext>
            </a:extLst>
          </p:cNvPr>
          <p:cNvSpPr/>
          <p:nvPr/>
        </p:nvSpPr>
        <p:spPr>
          <a:xfrm rot="7536442">
            <a:off x="10398236" y="6058855"/>
            <a:ext cx="98126" cy="133108"/>
          </a:xfrm>
          <a:prstGeom prst="triangle">
            <a:avLst/>
          </a:prstGeom>
          <a:solidFill>
            <a:schemeClr val="tx2">
              <a:lumMod val="90000"/>
              <a:lumOff val="1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31B33E6E-4800-3400-25EB-F0B267FAD635}"/>
              </a:ext>
            </a:extLst>
          </p:cNvPr>
          <p:cNvSpPr txBox="1"/>
          <p:nvPr/>
        </p:nvSpPr>
        <p:spPr>
          <a:xfrm>
            <a:off x="525682" y="3653366"/>
            <a:ext cx="6317609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cs typeface="Calibri" panose="020F0502020204030204" pitchFamily="34" charset="0"/>
              </a:rPr>
              <a:t>algoritmus: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rozdělení obrázku na mřížku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predikce objektů v každé buňce průchodem přes CNN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rgbClr val="3B3B3B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odstranění nepravděpodobných a překrývajících se bounding boxů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5229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4F434B16-2488-965E-8E32-2391B00A56BA}"/>
              </a:ext>
            </a:extLst>
          </p:cNvPr>
          <p:cNvSpPr txBox="1"/>
          <p:nvPr/>
        </p:nvSpPr>
        <p:spPr>
          <a:xfrm>
            <a:off x="987370" y="35907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Vstupní data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E531BA4-8410-9917-535F-BDC45DD2FE01}"/>
              </a:ext>
            </a:extLst>
          </p:cNvPr>
          <p:cNvSpPr txBox="1"/>
          <p:nvPr/>
        </p:nvSpPr>
        <p:spPr>
          <a:xfrm>
            <a:off x="1070048" y="1055573"/>
            <a:ext cx="880637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snímky z laryngoskopických vyšetření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data získána od otorinolaryngologického oddělení FNKV</a:t>
            </a:r>
          </a:p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značení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levá hlasivka – červená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pravá hlasivka – modrá</a:t>
            </a:r>
          </a:p>
          <a:p>
            <a:pPr marL="536575" lvl="2" indent="-268288">
              <a:spcBef>
                <a:spcPts val="600"/>
              </a:spcBef>
              <a:buClr>
                <a:srgbClr val="2D5573"/>
              </a:buClr>
              <a:buSzPct val="110000"/>
              <a:buFont typeface="Calibri" panose="020F0502020204030204" pitchFamily="34" charset="0"/>
              <a:buChar char="−"/>
            </a:pPr>
            <a:r>
              <a:rPr lang="cs-CZ" sz="2000" dirty="0" err="1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glotická</a:t>
            </a:r>
            <a:r>
              <a:rPr lang="cs-CZ" sz="2000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 štěrbina – žlutá</a:t>
            </a:r>
            <a:endParaRPr lang="cs-CZ" sz="2400" dirty="0">
              <a:solidFill>
                <a:schemeClr val="tx2"/>
              </a:solidFill>
              <a:latin typeface="Aptos" panose="020B0004020202020204" pitchFamily="34" charset="0"/>
              <a:ea typeface="Roboto Condensed Light" panose="02000000000000000000" pitchFamily="2" charset="0"/>
              <a:cs typeface="Jaldi" panose="020F0504030202060203" pitchFamily="34" charset="-18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7167D01-E3CE-374D-A021-0BAC7BC3ECD7}"/>
              </a:ext>
            </a:extLst>
          </p:cNvPr>
          <p:cNvSpPr txBox="1"/>
          <p:nvPr/>
        </p:nvSpPr>
        <p:spPr>
          <a:xfrm>
            <a:off x="974252" y="3692593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Manuální anotace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3FA0CFE-C866-14F7-6776-CA25D199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8"/>
          <a:stretch>
            <a:fillRect/>
          </a:stretch>
        </p:blipFill>
        <p:spPr bwMode="auto">
          <a:xfrm>
            <a:off x="8172600" y="4369698"/>
            <a:ext cx="3045148" cy="2259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Skupina 1">
            <a:extLst>
              <a:ext uri="{FF2B5EF4-FFF2-40B4-BE49-F238E27FC236}">
                <a16:creationId xmlns:a16="http://schemas.microsoft.com/office/drawing/2014/main" id="{387B9D08-CEE3-3670-A68A-FD7DD36D31E7}"/>
              </a:ext>
            </a:extLst>
          </p:cNvPr>
          <p:cNvGrpSpPr/>
          <p:nvPr/>
        </p:nvGrpSpPr>
        <p:grpSpPr>
          <a:xfrm>
            <a:off x="5391452" y="4710968"/>
            <a:ext cx="1409095" cy="1273413"/>
            <a:chOff x="4318692" y="5013960"/>
            <a:chExt cx="1409095" cy="1273413"/>
          </a:xfrm>
        </p:grpSpPr>
        <p:pic>
          <p:nvPicPr>
            <p:cNvPr id="4" name="Obrázek 3" descr="Obsah obrázku design, klipart&#10;&#10;Obsah vygenerovaný umělou inteligencí může být nesprávný.">
              <a:extLst>
                <a:ext uri="{FF2B5EF4-FFF2-40B4-BE49-F238E27FC236}">
                  <a16:creationId xmlns:a16="http://schemas.microsoft.com/office/drawing/2014/main" id="{F5EA4A27-D523-3623-A2E1-2D4A2392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3400" l="6400" r="98200">
                          <a14:foregroundMark x1="10400" y1="25200" x2="10400" y2="25200"/>
                          <a14:foregroundMark x1="10200" y1="25200" x2="10200" y2="90600"/>
                          <a14:foregroundMark x1="56200" y1="62800" x2="49800" y2="59200"/>
                          <a14:foregroundMark x1="49800" y1="58600" x2="50000" y2="57200"/>
                          <a14:foregroundMark x1="25600" y1="68600" x2="30400" y2="58200"/>
                          <a14:foregroundMark x1="30400" y1="58200" x2="38800" y2="63800"/>
                          <a14:foregroundMark x1="38800" y1="63800" x2="37400" y2="74000"/>
                          <a14:foregroundMark x1="37400" y1="74000" x2="27200" y2="78400"/>
                          <a14:foregroundMark x1="27200" y1="78400" x2="34600" y2="60000"/>
                          <a14:foregroundMark x1="19000" y1="26400" x2="21000" y2="26400"/>
                          <a14:foregroundMark x1="6400" y1="26200" x2="6400" y2="26200"/>
                          <a14:foregroundMark x1="73800" y1="93400" x2="73800" y2="93400"/>
                          <a14:foregroundMark x1="65600" y1="90600" x2="65600" y2="90600"/>
                          <a14:foregroundMark x1="92400" y1="26800" x2="94400" y2="17400"/>
                          <a14:foregroundMark x1="94000" y1="16400" x2="94000" y2="16400"/>
                          <a14:foregroundMark x1="94000" y1="16400" x2="93600" y2="15600"/>
                          <a14:foregroundMark x1="93000" y1="15400" x2="91000" y2="15400"/>
                          <a14:foregroundMark x1="90000" y1="15400" x2="92200" y2="20800"/>
                          <a14:foregroundMark x1="90600" y1="22800" x2="90600" y2="16600"/>
                          <a14:foregroundMark x1="98200" y1="20800" x2="98200" y2="20800"/>
                          <a14:foregroundMark x1="19400" y1="50400" x2="34200" y2="56000"/>
                          <a14:foregroundMark x1="34200" y1="56000" x2="40200" y2="67800"/>
                          <a14:foregroundMark x1="40200" y1="67800" x2="38400" y2="70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021" y="5125607"/>
              <a:ext cx="1161766" cy="1161766"/>
            </a:xfrm>
            <a:prstGeom prst="rect">
              <a:avLst/>
            </a:prstGeom>
          </p:spPr>
        </p:pic>
        <p:sp>
          <p:nvSpPr>
            <p:cNvPr id="5" name="Obdélník 4">
              <a:extLst>
                <a:ext uri="{FF2B5EF4-FFF2-40B4-BE49-F238E27FC236}">
                  <a16:creationId xmlns:a16="http://schemas.microsoft.com/office/drawing/2014/main" id="{05396F10-6E1B-C044-F20F-6D86CCEFE7F6}"/>
                </a:ext>
              </a:extLst>
            </p:cNvPr>
            <p:cNvSpPr/>
            <p:nvPr/>
          </p:nvSpPr>
          <p:spPr>
            <a:xfrm>
              <a:off x="4318692" y="5013960"/>
              <a:ext cx="702888" cy="67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9" name="Obrázek 8" descr="Obsah obrázku černá, tma&#10;&#10;Obsah generovaný pomocí AI může být nesprávný.">
              <a:extLst>
                <a:ext uri="{FF2B5EF4-FFF2-40B4-BE49-F238E27FC236}">
                  <a16:creationId xmlns:a16="http://schemas.microsoft.com/office/drawing/2014/main" id="{1C09F5FA-E0FA-0738-D364-9E8BDF82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021" y="5211774"/>
              <a:ext cx="457200" cy="457200"/>
            </a:xfrm>
            <a:prstGeom prst="rect">
              <a:avLst/>
            </a:prstGeom>
          </p:spPr>
        </p:pic>
      </p:grpSp>
      <p:pic>
        <p:nvPicPr>
          <p:cNvPr id="10" name="Obrázek 9">
            <a:extLst>
              <a:ext uri="{FF2B5EF4-FFF2-40B4-BE49-F238E27FC236}">
                <a16:creationId xmlns:a16="http://schemas.microsoft.com/office/drawing/2014/main" id="{E3262329-3292-CBBC-B1D6-763ACD58F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8"/>
          <a:stretch>
            <a:fillRect/>
          </a:stretch>
        </p:blipFill>
        <p:spPr bwMode="auto">
          <a:xfrm>
            <a:off x="974252" y="4369699"/>
            <a:ext cx="3045148" cy="2259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Skupina 10">
            <a:extLst>
              <a:ext uri="{FF2B5EF4-FFF2-40B4-BE49-F238E27FC236}">
                <a16:creationId xmlns:a16="http://schemas.microsoft.com/office/drawing/2014/main" id="{C0F618D0-1593-392D-1031-603B1F3E0465}"/>
              </a:ext>
            </a:extLst>
          </p:cNvPr>
          <p:cNvGrpSpPr/>
          <p:nvPr/>
        </p:nvGrpSpPr>
        <p:grpSpPr>
          <a:xfrm>
            <a:off x="4262204" y="5418555"/>
            <a:ext cx="1129248" cy="98126"/>
            <a:chOff x="4305782" y="1763280"/>
            <a:chExt cx="1129248" cy="98126"/>
          </a:xfrm>
        </p:grpSpPr>
        <p:cxnSp>
          <p:nvCxnSpPr>
            <p:cNvPr id="12" name="Přímá spojnice 11">
              <a:extLst>
                <a:ext uri="{FF2B5EF4-FFF2-40B4-BE49-F238E27FC236}">
                  <a16:creationId xmlns:a16="http://schemas.microsoft.com/office/drawing/2014/main" id="{B308DC99-F63F-E183-A8DF-92D9E74C52E4}"/>
                </a:ext>
              </a:extLst>
            </p:cNvPr>
            <p:cNvCxnSpPr>
              <a:cxnSpLocks/>
            </p:cNvCxnSpPr>
            <p:nvPr/>
          </p:nvCxnSpPr>
          <p:spPr>
            <a:xfrm>
              <a:off x="4305782" y="1812343"/>
              <a:ext cx="1053296" cy="0"/>
            </a:xfrm>
            <a:prstGeom prst="line">
              <a:avLst/>
            </a:prstGeom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vnoramenný trojúhelník 12">
              <a:extLst>
                <a:ext uri="{FF2B5EF4-FFF2-40B4-BE49-F238E27FC236}">
                  <a16:creationId xmlns:a16="http://schemas.microsoft.com/office/drawing/2014/main" id="{C41E232A-55D0-F471-4EDF-4CB013E34712}"/>
                </a:ext>
              </a:extLst>
            </p:cNvPr>
            <p:cNvSpPr/>
            <p:nvPr/>
          </p:nvSpPr>
          <p:spPr>
            <a:xfrm rot="5400000">
              <a:off x="5319413" y="1745789"/>
              <a:ext cx="98126" cy="133108"/>
            </a:xfrm>
            <a:prstGeom prst="triangle">
              <a:avLst/>
            </a:prstGeom>
            <a:solidFill>
              <a:srgbClr val="A6CAEC"/>
            </a:solidFill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</p:grp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D4B3943A-FF8E-1F8C-978C-A84F66F08B79}"/>
              </a:ext>
            </a:extLst>
          </p:cNvPr>
          <p:cNvGrpSpPr/>
          <p:nvPr/>
        </p:nvGrpSpPr>
        <p:grpSpPr>
          <a:xfrm>
            <a:off x="6829136" y="5430843"/>
            <a:ext cx="1129248" cy="98126"/>
            <a:chOff x="4305782" y="1763280"/>
            <a:chExt cx="1129248" cy="98126"/>
          </a:xfrm>
        </p:grpSpPr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313E4F63-388B-CE25-38AB-FBE28AEB6B47}"/>
                </a:ext>
              </a:extLst>
            </p:cNvPr>
            <p:cNvCxnSpPr>
              <a:cxnSpLocks/>
            </p:cNvCxnSpPr>
            <p:nvPr/>
          </p:nvCxnSpPr>
          <p:spPr>
            <a:xfrm>
              <a:off x="4305782" y="1812343"/>
              <a:ext cx="1053296" cy="0"/>
            </a:xfrm>
            <a:prstGeom prst="line">
              <a:avLst/>
            </a:prstGeom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vnoramenný trojúhelník 15">
              <a:extLst>
                <a:ext uri="{FF2B5EF4-FFF2-40B4-BE49-F238E27FC236}">
                  <a16:creationId xmlns:a16="http://schemas.microsoft.com/office/drawing/2014/main" id="{139986BB-7497-E586-284B-E41CE705242A}"/>
                </a:ext>
              </a:extLst>
            </p:cNvPr>
            <p:cNvSpPr/>
            <p:nvPr/>
          </p:nvSpPr>
          <p:spPr>
            <a:xfrm rot="5400000">
              <a:off x="5319413" y="1745789"/>
              <a:ext cx="98126" cy="133108"/>
            </a:xfrm>
            <a:prstGeom prst="triangle">
              <a:avLst/>
            </a:prstGeom>
            <a:solidFill>
              <a:srgbClr val="A6CAEC"/>
            </a:solidFill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95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AD79-C6DC-BE16-7B8F-01E6F4D0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ovéPole 15">
            <a:extLst>
              <a:ext uri="{FF2B5EF4-FFF2-40B4-BE49-F238E27FC236}">
                <a16:creationId xmlns:a16="http://schemas.microsoft.com/office/drawing/2014/main" id="{AE691C89-83BF-C479-991E-CBC512C4FD01}"/>
              </a:ext>
            </a:extLst>
          </p:cNvPr>
          <p:cNvSpPr txBox="1"/>
          <p:nvPr/>
        </p:nvSpPr>
        <p:spPr>
          <a:xfrm>
            <a:off x="4376516" y="2577343"/>
            <a:ext cx="154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anotace YOLO modelem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420DD1F-1B91-01FB-6FD7-DFBF1AFBD515}"/>
              </a:ext>
            </a:extLst>
          </p:cNvPr>
          <p:cNvSpPr txBox="1"/>
          <p:nvPr/>
        </p:nvSpPr>
        <p:spPr>
          <a:xfrm>
            <a:off x="985826" y="35907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Semi-automatické anotace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C9374133-AF4A-EA17-313B-2BA50EDF7E89}"/>
              </a:ext>
            </a:extLst>
          </p:cNvPr>
          <p:cNvSpPr/>
          <p:nvPr/>
        </p:nvSpPr>
        <p:spPr>
          <a:xfrm>
            <a:off x="4597400" y="1976120"/>
            <a:ext cx="511810" cy="4677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D573A371-EA16-5B47-4D8E-536E6F3B14B2}"/>
              </a:ext>
            </a:extLst>
          </p:cNvPr>
          <p:cNvSpPr/>
          <p:nvPr/>
        </p:nvSpPr>
        <p:spPr>
          <a:xfrm>
            <a:off x="4620385" y="1575435"/>
            <a:ext cx="469775" cy="4501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FD66938B-4DDE-0391-97CA-72707A8E34D0}"/>
              </a:ext>
            </a:extLst>
          </p:cNvPr>
          <p:cNvGrpSpPr/>
          <p:nvPr/>
        </p:nvGrpSpPr>
        <p:grpSpPr>
          <a:xfrm>
            <a:off x="4474845" y="1470168"/>
            <a:ext cx="1326392" cy="1166718"/>
            <a:chOff x="4474845" y="1470168"/>
            <a:chExt cx="1326392" cy="1166718"/>
          </a:xfrm>
        </p:grpSpPr>
        <p:pic>
          <p:nvPicPr>
            <p:cNvPr id="9" name="Obrázek 8" descr="Obsah obrázku design, klipart&#10;&#10;Obsah vygenerovaný umělou inteligencí může být nesprávný.">
              <a:extLst>
                <a:ext uri="{FF2B5EF4-FFF2-40B4-BE49-F238E27FC236}">
                  <a16:creationId xmlns:a16="http://schemas.microsoft.com/office/drawing/2014/main" id="{ABA0731A-680E-FF11-67C8-06F2060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3400" l="6400" r="98200">
                          <a14:foregroundMark x1="10400" y1="25200" x2="10400" y2="25200"/>
                          <a14:foregroundMark x1="10200" y1="25200" x2="10200" y2="90600"/>
                          <a14:foregroundMark x1="56200" y1="62800" x2="49800" y2="59200"/>
                          <a14:foregroundMark x1="49800" y1="58600" x2="50000" y2="57200"/>
                          <a14:foregroundMark x1="25600" y1="68600" x2="30400" y2="58200"/>
                          <a14:foregroundMark x1="30400" y1="58200" x2="38800" y2="63800"/>
                          <a14:foregroundMark x1="38800" y1="63800" x2="37400" y2="74000"/>
                          <a14:foregroundMark x1="37400" y1="74000" x2="27200" y2="78400"/>
                          <a14:foregroundMark x1="27200" y1="78400" x2="34600" y2="60000"/>
                          <a14:foregroundMark x1="19000" y1="26400" x2="21000" y2="26400"/>
                          <a14:foregroundMark x1="6400" y1="26200" x2="6400" y2="26200"/>
                          <a14:foregroundMark x1="73800" y1="93400" x2="73800" y2="93400"/>
                          <a14:foregroundMark x1="65600" y1="90600" x2="65600" y2="90600"/>
                          <a14:foregroundMark x1="92400" y1="26800" x2="94400" y2="17400"/>
                          <a14:foregroundMark x1="94000" y1="16400" x2="94000" y2="16400"/>
                          <a14:foregroundMark x1="94000" y1="16400" x2="93600" y2="15600"/>
                          <a14:foregroundMark x1="93000" y1="15400" x2="91000" y2="15400"/>
                          <a14:foregroundMark x1="90000" y1="15400" x2="92200" y2="20800"/>
                          <a14:foregroundMark x1="90600" y1="22800" x2="90600" y2="16600"/>
                          <a14:foregroundMark x1="98200" y1="20800" x2="98200" y2="20800"/>
                          <a14:foregroundMark x1="19400" y1="50400" x2="34200" y2="56000"/>
                          <a14:foregroundMark x1="34200" y1="56000" x2="40200" y2="67800"/>
                          <a14:foregroundMark x1="40200" y1="67800" x2="38400" y2="70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425" y="1480074"/>
              <a:ext cx="1156812" cy="1156812"/>
            </a:xfrm>
            <a:prstGeom prst="rect">
              <a:avLst/>
            </a:prstGeom>
          </p:spPr>
        </p:pic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8202C24B-44CD-7AFE-1505-DA3E02C88512}"/>
                </a:ext>
              </a:extLst>
            </p:cNvPr>
            <p:cNvSpPr/>
            <p:nvPr/>
          </p:nvSpPr>
          <p:spPr>
            <a:xfrm>
              <a:off x="4474845" y="1470168"/>
              <a:ext cx="615315" cy="541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pic>
          <p:nvPicPr>
            <p:cNvPr id="13" name="Obrázek 12" descr="Obsah obrázku kruh, Barevnost, design, umění&#10;&#10;Obsah vygenerovaný umělou inteligencí může být nesprávný.">
              <a:extLst>
                <a:ext uri="{FF2B5EF4-FFF2-40B4-BE49-F238E27FC236}">
                  <a16:creationId xmlns:a16="http://schemas.microsoft.com/office/drawing/2014/main" id="{87996370-BF0C-5A5A-C9B8-A9788B89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00" b="92400" l="2400" r="98400">
                          <a14:foregroundMark x1="12800" y1="22200" x2="3200" y2="30800"/>
                          <a14:foregroundMark x1="3200" y1="30800" x2="12000" y2="34200"/>
                          <a14:foregroundMark x1="11200" y1="70400" x2="2800" y2="76200"/>
                          <a14:foregroundMark x1="2800" y1="76200" x2="3200" y2="77200"/>
                          <a14:foregroundMark x1="3600" y1="22800" x2="2400" y2="31200"/>
                          <a14:foregroundMark x1="43600" y1="14400" x2="52000" y2="8600"/>
                          <a14:foregroundMark x1="52000" y1="8600" x2="56400" y2="11200"/>
                          <a14:foregroundMark x1="46000" y1="89400" x2="53400" y2="92800"/>
                          <a14:foregroundMark x1="89200" y1="46800" x2="95200" y2="56000"/>
                          <a14:foregroundMark x1="95200" y1="56000" x2="92800" y2="57400"/>
                          <a14:foregroundMark x1="94800" y1="48800" x2="98400" y2="5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385" y="1561114"/>
              <a:ext cx="454535" cy="454535"/>
            </a:xfrm>
            <a:prstGeom prst="rect">
              <a:avLst/>
            </a:prstGeom>
          </p:spPr>
        </p:pic>
      </p:grp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AB4AF7B6-EC75-287A-EC53-2B9CF5A3425D}"/>
              </a:ext>
            </a:extLst>
          </p:cNvPr>
          <p:cNvSpPr txBox="1"/>
          <p:nvPr/>
        </p:nvSpPr>
        <p:spPr>
          <a:xfrm>
            <a:off x="8229235" y="1620048"/>
            <a:ext cx="23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kontrola a vytřídění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86C6B7EB-6C5A-91D6-8748-82510C2B6A21}"/>
              </a:ext>
            </a:extLst>
          </p:cNvPr>
          <p:cNvSpPr txBox="1"/>
          <p:nvPr/>
        </p:nvSpPr>
        <p:spPr>
          <a:xfrm>
            <a:off x="573198" y="3345401"/>
            <a:ext cx="23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vstupní obraz</a:t>
            </a: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A389DF5D-F6BC-B154-E05F-581C2502002A}"/>
              </a:ext>
            </a:extLst>
          </p:cNvPr>
          <p:cNvGrpSpPr/>
          <p:nvPr/>
        </p:nvGrpSpPr>
        <p:grpSpPr>
          <a:xfrm>
            <a:off x="3341602" y="2163717"/>
            <a:ext cx="1129248" cy="98126"/>
            <a:chOff x="4305782" y="1763280"/>
            <a:chExt cx="1129248" cy="98126"/>
          </a:xfrm>
        </p:grpSpPr>
        <p:cxnSp>
          <p:nvCxnSpPr>
            <p:cNvPr id="26" name="Přímá spojnice 25">
              <a:extLst>
                <a:ext uri="{FF2B5EF4-FFF2-40B4-BE49-F238E27FC236}">
                  <a16:creationId xmlns:a16="http://schemas.microsoft.com/office/drawing/2014/main" id="{B6CA3694-F96F-5991-1A94-0B5F95537C4A}"/>
                </a:ext>
              </a:extLst>
            </p:cNvPr>
            <p:cNvCxnSpPr>
              <a:cxnSpLocks/>
            </p:cNvCxnSpPr>
            <p:nvPr/>
          </p:nvCxnSpPr>
          <p:spPr>
            <a:xfrm>
              <a:off x="4305782" y="1812343"/>
              <a:ext cx="1053296" cy="0"/>
            </a:xfrm>
            <a:prstGeom prst="line">
              <a:avLst/>
            </a:prstGeom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vnoramenný trojúhelník 26">
              <a:extLst>
                <a:ext uri="{FF2B5EF4-FFF2-40B4-BE49-F238E27FC236}">
                  <a16:creationId xmlns:a16="http://schemas.microsoft.com/office/drawing/2014/main" id="{4DA0A920-0F24-B873-2385-37A26CBC3B1B}"/>
                </a:ext>
              </a:extLst>
            </p:cNvPr>
            <p:cNvSpPr/>
            <p:nvPr/>
          </p:nvSpPr>
          <p:spPr>
            <a:xfrm rot="5400000">
              <a:off x="5319413" y="1745789"/>
              <a:ext cx="98126" cy="133108"/>
            </a:xfrm>
            <a:prstGeom prst="triangle">
              <a:avLst/>
            </a:prstGeom>
            <a:solidFill>
              <a:srgbClr val="A6CAEC"/>
            </a:solidFill>
            <a:ln w="38100">
              <a:solidFill>
                <a:schemeClr val="accent6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</p:grpSp>
      <p:sp>
        <p:nvSpPr>
          <p:cNvPr id="28" name="Oblouk 27">
            <a:extLst>
              <a:ext uri="{FF2B5EF4-FFF2-40B4-BE49-F238E27FC236}">
                <a16:creationId xmlns:a16="http://schemas.microsoft.com/office/drawing/2014/main" id="{F872028C-D68A-83D2-8F51-B0B4EA954338}"/>
              </a:ext>
            </a:extLst>
          </p:cNvPr>
          <p:cNvSpPr/>
          <p:nvPr/>
        </p:nvSpPr>
        <p:spPr>
          <a:xfrm>
            <a:off x="1765373" y="2058480"/>
            <a:ext cx="5317419" cy="2207250"/>
          </a:xfrm>
          <a:prstGeom prst="arc">
            <a:avLst>
              <a:gd name="adj1" fmla="val 19548203"/>
              <a:gd name="adj2" fmla="val 20839477"/>
            </a:avLst>
          </a:prstGeom>
          <a:ln w="381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Rovnoramenný trojúhelník 28">
            <a:extLst>
              <a:ext uri="{FF2B5EF4-FFF2-40B4-BE49-F238E27FC236}">
                <a16:creationId xmlns:a16="http://schemas.microsoft.com/office/drawing/2014/main" id="{F75C1E62-87A4-8A5F-F7C3-7EBA84D34CC3}"/>
              </a:ext>
            </a:extLst>
          </p:cNvPr>
          <p:cNvSpPr/>
          <p:nvPr/>
        </p:nvSpPr>
        <p:spPr>
          <a:xfrm rot="7669758">
            <a:off x="6771487" y="2611813"/>
            <a:ext cx="98126" cy="133108"/>
          </a:xfrm>
          <a:prstGeom prst="triangle">
            <a:avLst/>
          </a:prstGeom>
          <a:solidFill>
            <a:srgbClr val="A6CAEC"/>
          </a:solidFill>
          <a:ln w="381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09180545-9E68-0EDB-07F9-1C32B322D0AC}"/>
              </a:ext>
            </a:extLst>
          </p:cNvPr>
          <p:cNvSpPr txBox="1"/>
          <p:nvPr/>
        </p:nvSpPr>
        <p:spPr>
          <a:xfrm>
            <a:off x="573198" y="6282454"/>
            <a:ext cx="23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výsledná anotace</a:t>
            </a:r>
          </a:p>
        </p:txBody>
      </p:sp>
      <p:grpSp>
        <p:nvGrpSpPr>
          <p:cNvPr id="37" name="Skupina 36">
            <a:extLst>
              <a:ext uri="{FF2B5EF4-FFF2-40B4-BE49-F238E27FC236}">
                <a16:creationId xmlns:a16="http://schemas.microsoft.com/office/drawing/2014/main" id="{A66171FC-0D61-E079-397E-CD0C30FE24DA}"/>
              </a:ext>
            </a:extLst>
          </p:cNvPr>
          <p:cNvGrpSpPr/>
          <p:nvPr/>
        </p:nvGrpSpPr>
        <p:grpSpPr>
          <a:xfrm>
            <a:off x="4034212" y="5013960"/>
            <a:ext cx="1409095" cy="1273413"/>
            <a:chOff x="4318692" y="5013960"/>
            <a:chExt cx="1409095" cy="1273413"/>
          </a:xfrm>
        </p:grpSpPr>
        <p:pic>
          <p:nvPicPr>
            <p:cNvPr id="35" name="Obrázek 34" descr="Obsah obrázku design, klipart&#10;&#10;Obsah vygenerovaný umělou inteligencí může být nesprávný.">
              <a:extLst>
                <a:ext uri="{FF2B5EF4-FFF2-40B4-BE49-F238E27FC236}">
                  <a16:creationId xmlns:a16="http://schemas.microsoft.com/office/drawing/2014/main" id="{AE0F37A5-0E31-DC0F-244A-00DFD2893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3400" l="6400" r="98200">
                          <a14:foregroundMark x1="10400" y1="25200" x2="10400" y2="25200"/>
                          <a14:foregroundMark x1="10200" y1="25200" x2="10200" y2="90600"/>
                          <a14:foregroundMark x1="56200" y1="62800" x2="49800" y2="59200"/>
                          <a14:foregroundMark x1="49800" y1="58600" x2="50000" y2="57200"/>
                          <a14:foregroundMark x1="25600" y1="68600" x2="30400" y2="58200"/>
                          <a14:foregroundMark x1="30400" y1="58200" x2="38800" y2="63800"/>
                          <a14:foregroundMark x1="38800" y1="63800" x2="37400" y2="74000"/>
                          <a14:foregroundMark x1="37400" y1="74000" x2="27200" y2="78400"/>
                          <a14:foregroundMark x1="27200" y1="78400" x2="34600" y2="60000"/>
                          <a14:foregroundMark x1="19000" y1="26400" x2="21000" y2="26400"/>
                          <a14:foregroundMark x1="6400" y1="26200" x2="6400" y2="26200"/>
                          <a14:foregroundMark x1="73800" y1="93400" x2="73800" y2="93400"/>
                          <a14:foregroundMark x1="65600" y1="90600" x2="65600" y2="90600"/>
                          <a14:foregroundMark x1="92400" y1="26800" x2="94400" y2="17400"/>
                          <a14:foregroundMark x1="94000" y1="16400" x2="94000" y2="16400"/>
                          <a14:foregroundMark x1="94000" y1="16400" x2="93600" y2="15600"/>
                          <a14:foregroundMark x1="93000" y1="15400" x2="91000" y2="15400"/>
                          <a14:foregroundMark x1="90000" y1="15400" x2="92200" y2="20800"/>
                          <a14:foregroundMark x1="90600" y1="22800" x2="90600" y2="16600"/>
                          <a14:foregroundMark x1="98200" y1="20800" x2="98200" y2="20800"/>
                          <a14:foregroundMark x1="19400" y1="50400" x2="34200" y2="56000"/>
                          <a14:foregroundMark x1="34200" y1="56000" x2="40200" y2="67800"/>
                          <a14:foregroundMark x1="40200" y1="67800" x2="38400" y2="70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021" y="5125607"/>
              <a:ext cx="1161766" cy="1161766"/>
            </a:xfrm>
            <a:prstGeom prst="rect">
              <a:avLst/>
            </a:prstGeom>
          </p:spPr>
        </p:pic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747C9771-3973-6A17-F287-2113F533A8BE}"/>
                </a:ext>
              </a:extLst>
            </p:cNvPr>
            <p:cNvSpPr/>
            <p:nvPr/>
          </p:nvSpPr>
          <p:spPr>
            <a:xfrm>
              <a:off x="4318692" y="5013960"/>
              <a:ext cx="702888" cy="67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34" name="Obrázek 33" descr="Obsah obrázku černá, tma&#10;&#10;Obsah generovaný pomocí AI může být nesprávný.">
              <a:extLst>
                <a:ext uri="{FF2B5EF4-FFF2-40B4-BE49-F238E27FC236}">
                  <a16:creationId xmlns:a16="http://schemas.microsoft.com/office/drawing/2014/main" id="{58D8628C-D294-D347-72BA-D7B38E0D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021" y="5211774"/>
              <a:ext cx="457200" cy="457200"/>
            </a:xfrm>
            <a:prstGeom prst="rect">
              <a:avLst/>
            </a:prstGeom>
          </p:spPr>
        </p:pic>
      </p:grp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86ABE6AE-8716-1626-9CCB-EFC724081DD9}"/>
              </a:ext>
            </a:extLst>
          </p:cNvPr>
          <p:cNvSpPr txBox="1"/>
          <p:nvPr/>
        </p:nvSpPr>
        <p:spPr>
          <a:xfrm>
            <a:off x="4006460" y="6205861"/>
            <a:ext cx="15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dirty="0">
                <a:solidFill>
                  <a:schemeClr val="tx2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manuální anotace</a:t>
            </a:r>
          </a:p>
        </p:txBody>
      </p:sp>
      <p:sp>
        <p:nvSpPr>
          <p:cNvPr id="39" name="Oblouk 38">
            <a:extLst>
              <a:ext uri="{FF2B5EF4-FFF2-40B4-BE49-F238E27FC236}">
                <a16:creationId xmlns:a16="http://schemas.microsoft.com/office/drawing/2014/main" id="{47D59347-C5B4-1C1C-AE58-ECF40FB796F7}"/>
              </a:ext>
            </a:extLst>
          </p:cNvPr>
          <p:cNvSpPr/>
          <p:nvPr/>
        </p:nvSpPr>
        <p:spPr>
          <a:xfrm>
            <a:off x="3463623" y="3617815"/>
            <a:ext cx="4255944" cy="2207250"/>
          </a:xfrm>
          <a:prstGeom prst="arc">
            <a:avLst>
              <a:gd name="adj1" fmla="val 1948810"/>
              <a:gd name="adj2" fmla="val 5673659"/>
            </a:avLst>
          </a:prstGeom>
          <a:ln w="38100">
            <a:solidFill>
              <a:srgbClr val="89C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40" name="Přímá spojnice 39">
            <a:extLst>
              <a:ext uri="{FF2B5EF4-FFF2-40B4-BE49-F238E27FC236}">
                <a16:creationId xmlns:a16="http://schemas.microsoft.com/office/drawing/2014/main" id="{BBE05B92-D11A-D2D9-A12C-DDF8A6580D95}"/>
              </a:ext>
            </a:extLst>
          </p:cNvPr>
          <p:cNvCxnSpPr>
            <a:cxnSpLocks/>
          </p:cNvCxnSpPr>
          <p:nvPr/>
        </p:nvCxnSpPr>
        <p:spPr>
          <a:xfrm>
            <a:off x="3446997" y="5756594"/>
            <a:ext cx="782103" cy="0"/>
          </a:xfrm>
          <a:prstGeom prst="line">
            <a:avLst/>
          </a:prstGeom>
          <a:ln w="38100">
            <a:solidFill>
              <a:srgbClr val="89C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vnoramenný trojúhelník 41">
            <a:extLst>
              <a:ext uri="{FF2B5EF4-FFF2-40B4-BE49-F238E27FC236}">
                <a16:creationId xmlns:a16="http://schemas.microsoft.com/office/drawing/2014/main" id="{8A2C800B-C025-F584-918E-C1F8CB71E035}"/>
              </a:ext>
            </a:extLst>
          </p:cNvPr>
          <p:cNvSpPr/>
          <p:nvPr/>
        </p:nvSpPr>
        <p:spPr>
          <a:xfrm rot="16200000">
            <a:off x="3371713" y="5689403"/>
            <a:ext cx="98126" cy="133108"/>
          </a:xfrm>
          <a:prstGeom prst="triangle">
            <a:avLst/>
          </a:prstGeom>
          <a:solidFill>
            <a:srgbClr val="A6CAEC"/>
          </a:solidFill>
          <a:ln w="381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3" name="Rovnoramenný trojúhelník 42">
            <a:extLst>
              <a:ext uri="{FF2B5EF4-FFF2-40B4-BE49-F238E27FC236}">
                <a16:creationId xmlns:a16="http://schemas.microsoft.com/office/drawing/2014/main" id="{C0F400D0-CC94-8A76-373C-43E5E38618B5}"/>
              </a:ext>
            </a:extLst>
          </p:cNvPr>
          <p:cNvSpPr/>
          <p:nvPr/>
        </p:nvSpPr>
        <p:spPr>
          <a:xfrm rot="16200000">
            <a:off x="5402301" y="5761990"/>
            <a:ext cx="98126" cy="133108"/>
          </a:xfrm>
          <a:prstGeom prst="triangle">
            <a:avLst/>
          </a:prstGeom>
          <a:solidFill>
            <a:srgbClr val="A6CAEC"/>
          </a:solidFill>
          <a:ln w="381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4" name="Oblouk 43">
            <a:extLst>
              <a:ext uri="{FF2B5EF4-FFF2-40B4-BE49-F238E27FC236}">
                <a16:creationId xmlns:a16="http://schemas.microsoft.com/office/drawing/2014/main" id="{E6269120-3D2D-3426-51EA-92DA026D6A88}"/>
              </a:ext>
            </a:extLst>
          </p:cNvPr>
          <p:cNvSpPr/>
          <p:nvPr/>
        </p:nvSpPr>
        <p:spPr>
          <a:xfrm>
            <a:off x="-835815" y="2734430"/>
            <a:ext cx="8646289" cy="2207250"/>
          </a:xfrm>
          <a:prstGeom prst="arc">
            <a:avLst>
              <a:gd name="adj1" fmla="val 661125"/>
              <a:gd name="adj2" fmla="val 5734041"/>
            </a:avLst>
          </a:prstGeom>
          <a:ln w="38100">
            <a:solidFill>
              <a:srgbClr val="89C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5" name="Rovnoramenný trojúhelník 44">
            <a:extLst>
              <a:ext uri="{FF2B5EF4-FFF2-40B4-BE49-F238E27FC236}">
                <a16:creationId xmlns:a16="http://schemas.microsoft.com/office/drawing/2014/main" id="{15B01FAA-275A-A509-1C08-B497A630DA8C}"/>
              </a:ext>
            </a:extLst>
          </p:cNvPr>
          <p:cNvSpPr/>
          <p:nvPr/>
        </p:nvSpPr>
        <p:spPr>
          <a:xfrm rot="16200000">
            <a:off x="3373647" y="4881103"/>
            <a:ext cx="98126" cy="133108"/>
          </a:xfrm>
          <a:prstGeom prst="triangle">
            <a:avLst/>
          </a:prstGeom>
          <a:solidFill>
            <a:srgbClr val="A6CAEC"/>
          </a:solidFill>
          <a:ln w="381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D91B62FE-0622-E7C9-DF74-45033F5454A9}"/>
              </a:ext>
            </a:extLst>
          </p:cNvPr>
          <p:cNvSpPr txBox="1"/>
          <p:nvPr/>
        </p:nvSpPr>
        <p:spPr>
          <a:xfrm>
            <a:off x="4337742" y="4123092"/>
            <a:ext cx="1198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sz="2000" dirty="0">
                <a:solidFill>
                  <a:srgbClr val="2D5573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úspěšná anotace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AC67167E-92E0-28E9-C96A-5B9DD4579EE3}"/>
              </a:ext>
            </a:extLst>
          </p:cNvPr>
          <p:cNvSpPr txBox="1"/>
          <p:nvPr/>
        </p:nvSpPr>
        <p:spPr>
          <a:xfrm>
            <a:off x="5794566" y="5778671"/>
            <a:ext cx="1626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2D5573"/>
              </a:buClr>
              <a:buSzPct val="110000"/>
            </a:pPr>
            <a:r>
              <a:rPr lang="cs-CZ" sz="2000" dirty="0">
                <a:solidFill>
                  <a:srgbClr val="2D5573"/>
                </a:solidFill>
                <a:latin typeface="Aptos" panose="020B0004020202020204" pitchFamily="34" charset="0"/>
                <a:ea typeface="Roboto Condensed Light" panose="02000000000000000000" pitchFamily="2" charset="0"/>
                <a:cs typeface="Jaldi" panose="020F0504030202060203" pitchFamily="34" charset="-18"/>
              </a:rPr>
              <a:t>neúspěšná anotace</a:t>
            </a: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6353D99D-B5D9-A0E0-6922-69E322AFF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95"/>
          <a:stretch>
            <a:fillRect/>
          </a:stretch>
        </p:blipFill>
        <p:spPr bwMode="auto">
          <a:xfrm>
            <a:off x="312633" y="1252321"/>
            <a:ext cx="2868226" cy="21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C8B2A721-D43C-266B-47E8-B66D38636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4"/>
          <a:stretch>
            <a:fillRect/>
          </a:stretch>
        </p:blipFill>
        <p:spPr bwMode="auto">
          <a:xfrm>
            <a:off x="300786" y="4205582"/>
            <a:ext cx="2868226" cy="2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ázek 4" descr="Obsah obrázku snímek obrazovky, Multimediální software&#10;&#10;Obsah generovaný pomocí AI může být nesprávný.">
            <a:extLst>
              <a:ext uri="{FF2B5EF4-FFF2-40B4-BE49-F238E27FC236}">
                <a16:creationId xmlns:a16="http://schemas.microsoft.com/office/drawing/2014/main" id="{6AA4F99B-747C-3563-8D23-36B35F9734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98" y="1944987"/>
            <a:ext cx="4873858" cy="38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4ECD1166-C1A8-C48C-0662-85BD6E66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8B994-85CC-4160-B187-E0758984B5DD}" type="slidenum">
              <a:rPr lang="cs-CZ" smtClean="0"/>
              <a:t>7</a:t>
            </a:fld>
            <a:endParaRPr lang="cs-CZ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8156E9F-4F64-F02E-7C81-A5962C58FC8A}"/>
              </a:ext>
            </a:extLst>
          </p:cNvPr>
          <p:cNvSpPr txBox="1"/>
          <p:nvPr/>
        </p:nvSpPr>
        <p:spPr>
          <a:xfrm>
            <a:off x="1432866" y="35907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Dataset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611CB15-2EC8-A337-DEE7-0A401284D7EE}"/>
              </a:ext>
            </a:extLst>
          </p:cNvPr>
          <p:cNvSpPr txBox="1"/>
          <p:nvPr/>
        </p:nvSpPr>
        <p:spPr>
          <a:xfrm>
            <a:off x="1425648" y="1106373"/>
            <a:ext cx="943539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12 991 snímků</a:t>
            </a:r>
          </a:p>
          <a:p>
            <a:pPr marL="268288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trénovací data (80 %) + validační data (10 %) + testovací data (10 %) 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20 pacientů</a:t>
            </a:r>
          </a:p>
          <a:p>
            <a:pPr marL="268288" lvl="0" indent="-268288">
              <a:spcBef>
                <a:spcPts val="600"/>
              </a:spcBef>
              <a:buClr>
                <a:srgbClr val="2D5573"/>
              </a:buClr>
              <a:buSzPct val="110000"/>
              <a:buFont typeface="Wingdings" panose="05000000000000000000" pitchFamily="2" charset="2"/>
              <a:buChar char="§"/>
            </a:pP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rozložení po jednotlivých pacientech (</a:t>
            </a:r>
            <a:r>
              <a:rPr lang="cs-CZ" sz="2400" dirty="0" err="1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patient-wise</a:t>
            </a:r>
            <a:r>
              <a:rPr lang="cs-CZ" sz="2400" dirty="0">
                <a:solidFill>
                  <a:srgbClr val="3B3B3B"/>
                </a:solidFill>
                <a:latin typeface="Aptos" panose="020B0004020202020204" pitchFamily="34" charset="0"/>
                <a:ea typeface="Noto Sans Display" panose="020B0604020202020204" charset="0"/>
                <a:cs typeface="Calibri" panose="020F0502020204030204" pitchFamily="34" charset="0"/>
              </a:rPr>
              <a:t> split)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3D79E386-7CCE-FC1A-3557-699FAEDB4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r="4331"/>
          <a:stretch/>
        </p:blipFill>
        <p:spPr>
          <a:xfrm>
            <a:off x="3899976" y="3607546"/>
            <a:ext cx="3960000" cy="3960000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8B2C2F9-61E0-2BB7-95E8-5F833DB1A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2" t="35000" r="45663" b="20901"/>
          <a:stretch/>
        </p:blipFill>
        <p:spPr>
          <a:xfrm>
            <a:off x="7497035" y="2906866"/>
            <a:ext cx="4007900" cy="4007900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C43B5C5-764B-4675-7B02-9B3409A6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2" y="2977053"/>
            <a:ext cx="3799150" cy="3600000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0871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2D69EA32-3C1C-4EA2-EAAC-5D803B11BC81}"/>
              </a:ext>
            </a:extLst>
          </p:cNvPr>
          <p:cNvSpPr txBox="1"/>
          <p:nvPr/>
        </p:nvSpPr>
        <p:spPr>
          <a:xfrm>
            <a:off x="894386" y="33875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Optimalizace </a:t>
            </a:r>
            <a:r>
              <a:rPr lang="cs-CZ" sz="3800" dirty="0" err="1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hyperparametrů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C677AE0-13E6-4CDD-C033-822048B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39497"/>
              </p:ext>
            </p:extLst>
          </p:nvPr>
        </p:nvGraphicFramePr>
        <p:xfrm>
          <a:off x="1056640" y="1486376"/>
          <a:ext cx="9995296" cy="4675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0224">
                  <a:extLst>
                    <a:ext uri="{9D8B030D-6E8A-4147-A177-3AD203B41FA5}">
                      <a16:colId xmlns:a16="http://schemas.microsoft.com/office/drawing/2014/main" val="3972958785"/>
                    </a:ext>
                  </a:extLst>
                </a:gridCol>
                <a:gridCol w="1806464">
                  <a:extLst>
                    <a:ext uri="{9D8B030D-6E8A-4147-A177-3AD203B41FA5}">
                      <a16:colId xmlns:a16="http://schemas.microsoft.com/office/drawing/2014/main" val="1851351934"/>
                    </a:ext>
                  </a:extLst>
                </a:gridCol>
                <a:gridCol w="3252144">
                  <a:extLst>
                    <a:ext uri="{9D8B030D-6E8A-4147-A177-3AD203B41FA5}">
                      <a16:colId xmlns:a16="http://schemas.microsoft.com/office/drawing/2014/main" val="4150643725"/>
                    </a:ext>
                  </a:extLst>
                </a:gridCol>
                <a:gridCol w="1806464">
                  <a:extLst>
                    <a:ext uri="{9D8B030D-6E8A-4147-A177-3AD203B41FA5}">
                      <a16:colId xmlns:a16="http://schemas.microsoft.com/office/drawing/2014/main" val="529795774"/>
                    </a:ext>
                  </a:extLst>
                </a:gridCol>
              </a:tblGrid>
              <a:tr h="7386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Hyperparametr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1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Hodnota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6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Hyperparametr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1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Hodnota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6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37863"/>
                  </a:ext>
                </a:extLst>
              </a:tr>
              <a:tr h="5605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počet epoch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300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optimalizační algoritmus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AdamW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751575"/>
                  </a:ext>
                </a:extLst>
              </a:tr>
              <a:tr h="5605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patience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50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momentum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0,99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553062"/>
                  </a:ext>
                </a:extLst>
              </a:tr>
              <a:tr h="56056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batch</a:t>
                      </a:r>
                      <a:r>
                        <a:rPr lang="cs-CZ" sz="2000" b="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cs-CZ" sz="2000" b="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size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16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weight</a:t>
                      </a: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 </a:t>
                      </a:r>
                      <a:r>
                        <a:rPr lang="cs-CZ" sz="200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decay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0,0003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82577"/>
                  </a:ext>
                </a:extLst>
              </a:tr>
              <a:tr h="7331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rozlišení obrazu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640x640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mozaiková augmentace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1,0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632976"/>
                  </a:ext>
                </a:extLst>
              </a:tr>
              <a:tr h="7331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rychlost učení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0,006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horizontální převrácení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0,25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841839"/>
                  </a:ext>
                </a:extLst>
              </a:tr>
              <a:tr h="7331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b="0" dirty="0" err="1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scale</a:t>
                      </a:r>
                      <a:endParaRPr lang="cs-CZ" sz="2000" b="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0,75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3F0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vertikální převrácení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ECD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cs-CZ" sz="2000" dirty="0">
                          <a:solidFill>
                            <a:srgbClr val="080808"/>
                          </a:solidFill>
                          <a:effectLst/>
                          <a:latin typeface="Aptos" panose="020B0004020202020204" pitchFamily="34" charset="0"/>
                        </a:rPr>
                        <a:t>0,00</a:t>
                      </a:r>
                      <a:endParaRPr lang="cs-CZ" sz="2000" dirty="0">
                        <a:solidFill>
                          <a:srgbClr val="080808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E3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3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30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>
            <a:extLst>
              <a:ext uri="{FF2B5EF4-FFF2-40B4-BE49-F238E27FC236}">
                <a16:creationId xmlns:a16="http://schemas.microsoft.com/office/drawing/2014/main" id="{060C3806-CBF1-D4CA-D44E-460D69455D1F}"/>
              </a:ext>
            </a:extLst>
          </p:cNvPr>
          <p:cNvSpPr txBox="1"/>
          <p:nvPr/>
        </p:nvSpPr>
        <p:spPr>
          <a:xfrm>
            <a:off x="894386" y="338758"/>
            <a:ext cx="8064897" cy="677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cs-CZ" sz="3800" dirty="0">
                <a:solidFill>
                  <a:srgbClr val="2D5573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Křížová validace</a:t>
            </a:r>
            <a:endParaRPr lang="cs-CZ" sz="3500" dirty="0">
              <a:solidFill>
                <a:srgbClr val="2D5573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4" name="Obrázek 3" descr="Obsah obrázku text, snímek obrazovky, diagram, řada/pruh&#10;&#10;Obsah vygenerovaný umělou inteligencí může být nesprávný.">
            <a:extLst>
              <a:ext uri="{FF2B5EF4-FFF2-40B4-BE49-F238E27FC236}">
                <a16:creationId xmlns:a16="http://schemas.microsoft.com/office/drawing/2014/main" id="{87DB2A32-6FEB-A4B6-2582-2B285112E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9" y="1259840"/>
            <a:ext cx="10803789" cy="49225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bdélník 4">
            <a:extLst>
              <a:ext uri="{FF2B5EF4-FFF2-40B4-BE49-F238E27FC236}">
                <a16:creationId xmlns:a16="http://schemas.microsoft.com/office/drawing/2014/main" id="{BB542503-F00A-C894-86B1-00370A477E9E}"/>
              </a:ext>
            </a:extLst>
          </p:cNvPr>
          <p:cNvSpPr/>
          <p:nvPr/>
        </p:nvSpPr>
        <p:spPr>
          <a:xfrm>
            <a:off x="764259" y="1259840"/>
            <a:ext cx="10803789" cy="4922521"/>
          </a:xfrm>
          <a:prstGeom prst="rect">
            <a:avLst/>
          </a:prstGeom>
          <a:solidFill>
            <a:srgbClr val="080808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659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tiv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Vlastní 2">
      <a:dk1>
        <a:sysClr val="windowText" lastClr="000000"/>
      </a:dk1>
      <a:lt1>
        <a:srgbClr val="F7F7F7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00">
          <a:solidFill>
            <a:srgbClr val="FFFFFF"/>
          </a:solidFill>
        </a:ln>
      </a:spPr>
      <a:bodyPr rtlCol="0" anchor="ctr"/>
      <a:lstStyle>
        <a:defPPr algn="ctr">
          <a:defRPr sz="18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Aerodynamika">
  <a:themeElements>
    <a:clrScheme name="Vlastní 3">
      <a:dk1>
        <a:srgbClr val="006080"/>
      </a:dk1>
      <a:lt1>
        <a:srgbClr val="F7F7F7"/>
      </a:lt1>
      <a:dk2>
        <a:srgbClr val="3B3B3B"/>
      </a:dk2>
      <a:lt2>
        <a:srgbClr val="FFF0B3"/>
      </a:lt2>
      <a:accent1>
        <a:srgbClr val="D15600"/>
      </a:accent1>
      <a:accent2>
        <a:srgbClr val="00F2E6"/>
      </a:accent2>
      <a:accent3>
        <a:srgbClr val="008FFF"/>
      </a:accent3>
      <a:accent4>
        <a:srgbClr val="FFB547"/>
      </a:accent4>
      <a:accent5>
        <a:srgbClr val="C1D6D0"/>
      </a:accent5>
      <a:accent6>
        <a:srgbClr val="B5E0FF"/>
      </a:accent6>
      <a:hlink>
        <a:srgbClr val="636363"/>
      </a:hlink>
      <a:folHlink>
        <a:srgbClr val="636363"/>
      </a:folHlink>
    </a:clrScheme>
    <a:fontScheme name="Noto">
      <a:majorFont>
        <a:latin typeface="Noto Sans Display SemiBold"/>
        <a:ea typeface=""/>
        <a:cs typeface=""/>
      </a:majorFont>
      <a:minorFont>
        <a:latin typeface="Noto Sans Display Light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3966</TotalTime>
  <Words>317</Words>
  <Application>Microsoft Office PowerPoint</Application>
  <PresentationFormat>Širokoúhlá obrazovka</PresentationFormat>
  <Paragraphs>100</Paragraphs>
  <Slides>12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14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12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Calibri Light</vt:lpstr>
      <vt:lpstr>Cambria Math</vt:lpstr>
      <vt:lpstr>Georgia</vt:lpstr>
      <vt:lpstr>Jaldi</vt:lpstr>
      <vt:lpstr>Noto Sans Display</vt:lpstr>
      <vt:lpstr>Noto Sans Display Light</vt:lpstr>
      <vt:lpstr>Noto Sans Display SemiBold</vt:lpstr>
      <vt:lpstr>Roboto Condensed Light</vt:lpstr>
      <vt:lpstr>Verdana</vt:lpstr>
      <vt:lpstr>Wingdings</vt:lpstr>
      <vt:lpstr>Office Theme</vt:lpstr>
      <vt:lpstr>Motiv Office</vt:lpstr>
      <vt:lpstr>Aerodynamika</vt:lpstr>
      <vt:lpstr>Detekce hlasivek v laryngoskopických obrazech pomocí neuronových sítí</vt:lpstr>
      <vt:lpstr>Laryngoskopie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Detekce hlasivek v laryngoskopických obrazech pomocí neuronových sítí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Ingr Jiri</dc:creator>
  <cp:lastModifiedBy>Ingr Jiri</cp:lastModifiedBy>
  <cp:revision>30</cp:revision>
  <dcterms:created xsi:type="dcterms:W3CDTF">2025-06-15T20:12:59Z</dcterms:created>
  <dcterms:modified xsi:type="dcterms:W3CDTF">2025-06-18T16:07:54Z</dcterms:modified>
</cp:coreProperties>
</file>